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media/image54.jpg" ContentType="image/jpg"/>
  <Override PartName="/ppt/media/image55.jpg" ContentType="image/jpg"/>
  <Override PartName="/ppt/media/image57.jpg" ContentType="image/jpg"/>
  <Override PartName="/ppt/media/image58.jpg" ContentType="image/jpg"/>
  <Override PartName="/ppt/media/image59.jpg" ContentType="image/jpg"/>
  <Override PartName="/ppt/media/image60.jpg" ContentType="image/jpg"/>
  <Override PartName="/ppt/media/image61.jpg" ContentType="image/jpg"/>
  <Override PartName="/ppt/media/image62.jpg" ContentType="image/jp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8" r:id="rId13"/>
  </p:sldIdLst>
  <p:sldSz cx="14630400" cy="8229600"/>
  <p:notesSz cx="8229600" cy="14630400"/>
  <p:embeddedFontLst>
    <p:embeddedFont>
      <p:font typeface="Cambria" panose="02040503050406030204" pitchFamily="18" charset="0"/>
      <p:regular r:id="rId15"/>
      <p:bold r:id="rId16"/>
      <p:italic r:id="rId17"/>
      <p:boldItalic r:id="rId18"/>
    </p:embeddedFont>
    <p:embeddedFont>
      <p:font typeface="Consolas" panose="020B0609020204030204" pitchFamily="49" charset="0"/>
      <p:regular r:id="rId19"/>
      <p:bold r:id="rId20"/>
      <p:italic r:id="rId21"/>
      <p:boldItalic r:id="rId22"/>
    </p:embeddedFont>
    <p:embeddedFont>
      <p:font typeface="Instrument Sans Medium" panose="020B0604020202020204" charset="0"/>
      <p:regular r:id="rId23"/>
    </p:embeddedFont>
    <p:embeddedFont>
      <p:font typeface="Instrument Sans Semi Bold" panose="020B0604020202020204" charset="0"/>
      <p:regular r:id="rId24"/>
    </p:embeddedFont>
  </p:embeddedFontLst>
  <p:defaultTextStyle>
    <a:defPPr>
      <a:defRPr lang="en-P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>
        <p:scale>
          <a:sx n="53" d="100"/>
          <a:sy n="53" d="100"/>
        </p:scale>
        <p:origin x="748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91895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en-PK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en-PK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56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10632">
              <a:lnSpc>
                <a:spcPts val="1494"/>
              </a:lnSpc>
            </a:pPr>
            <a:r>
              <a:rPr lang="en-US">
                <a:latin typeface="Arial MT"/>
                <a:cs typeface="Arial MT"/>
              </a:rPr>
              <a:t>G</a:t>
            </a:r>
            <a:r>
              <a:rPr lang="en-US" spc="222">
                <a:latin typeface="Arial MT"/>
                <a:cs typeface="Arial MT"/>
              </a:rPr>
              <a:t> </a:t>
            </a:r>
            <a:r>
              <a:rPr lang="en-US" spc="-75">
                <a:latin typeface="Arial MT"/>
                <a:cs typeface="Arial MT"/>
              </a:rPr>
              <a:t>NotebookLM</a:t>
            </a:r>
            <a:endParaRPr lang="en-US" spc="-75" dirty="0">
              <a:latin typeface="Arial MT"/>
              <a:cs typeface="Arial MT"/>
            </a:endParaRP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1/4/2026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613723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42" b="0" i="0">
                <a:solidFill>
                  <a:srgbClr val="181818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302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56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10632">
              <a:lnSpc>
                <a:spcPts val="1494"/>
              </a:lnSpc>
            </a:pPr>
            <a:r>
              <a:rPr lang="en-US">
                <a:latin typeface="Arial MT"/>
                <a:cs typeface="Arial MT"/>
              </a:rPr>
              <a:t>G</a:t>
            </a:r>
            <a:r>
              <a:rPr lang="en-US" spc="222">
                <a:latin typeface="Arial MT"/>
                <a:cs typeface="Arial MT"/>
              </a:rPr>
              <a:t> </a:t>
            </a:r>
            <a:r>
              <a:rPr lang="en-US" spc="-75">
                <a:latin typeface="Arial MT"/>
                <a:cs typeface="Arial MT"/>
              </a:rPr>
              <a:t>NotebookLM</a:t>
            </a:r>
            <a:endParaRPr lang="en-US" spc="-75" dirty="0">
              <a:latin typeface="Arial MT"/>
              <a:cs typeface="Arial MT"/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1/4/2026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213816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en-PK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en-PK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en-PK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en-PK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en-PK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en-PK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en-PK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en-PK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5.jpg"/><Relationship Id="rId4" Type="http://schemas.openxmlformats.org/officeDocument/2006/relationships/image" Target="../media/image54.jp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jpg"/><Relationship Id="rId3" Type="http://schemas.openxmlformats.org/officeDocument/2006/relationships/image" Target="../media/image57.jpg"/><Relationship Id="rId7" Type="http://schemas.openxmlformats.org/officeDocument/2006/relationships/image" Target="../media/image61.jp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0.jpg"/><Relationship Id="rId5" Type="http://schemas.openxmlformats.org/officeDocument/2006/relationships/image" Target="../media/image59.jpg"/><Relationship Id="rId4" Type="http://schemas.openxmlformats.org/officeDocument/2006/relationships/image" Target="../media/image58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15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svg"/><Relationship Id="rId3" Type="http://schemas.openxmlformats.org/officeDocument/2006/relationships/image" Target="../media/image28.png"/><Relationship Id="rId7" Type="http://schemas.openxmlformats.org/officeDocument/2006/relationships/image" Target="../media/image32.svg"/><Relationship Id="rId12" Type="http://schemas.openxmlformats.org/officeDocument/2006/relationships/image" Target="../media/image3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0" Type="http://schemas.openxmlformats.org/officeDocument/2006/relationships/image" Target="../media/image35.sv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sv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4.svg"/><Relationship Id="rId5" Type="http://schemas.openxmlformats.org/officeDocument/2006/relationships/image" Target="../media/image43.png"/><Relationship Id="rId10" Type="http://schemas.openxmlformats.org/officeDocument/2006/relationships/image" Target="../media/image48.svg"/><Relationship Id="rId4" Type="http://schemas.openxmlformats.org/officeDocument/2006/relationships/image" Target="../media/image42.svg"/><Relationship Id="rId9" Type="http://schemas.openxmlformats.org/officeDocument/2006/relationships/image" Target="../media/image4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3790" y="261508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05468"/>
                </a:solidFill>
                <a:latin typeface="Times New Roman" panose="02020603050405020304" pitchFamily="18" charset="0"/>
                <a:ea typeface="Instrument Sans Semi Bold" pitchFamily="34" charset="-122"/>
                <a:cs typeface="Times New Roman" panose="02020603050405020304" pitchFamily="18" charset="0"/>
              </a:rPr>
              <a:t>ITU NovaNexus</a:t>
            </a:r>
            <a:endParaRPr lang="en-US" sz="44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1"/>
          <p:cNvSpPr/>
          <p:nvPr/>
        </p:nvSpPr>
        <p:spPr>
          <a:xfrm>
            <a:off x="793790" y="3414593"/>
            <a:ext cx="7556421" cy="11339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505468"/>
                </a:solidFill>
                <a:latin typeface="Times New Roman" panose="02020603050405020304" pitchFamily="18" charset="0"/>
                <a:ea typeface="Instrument Sans Semi Bold" pitchFamily="34" charset="-122"/>
                <a:cs typeface="Times New Roman" panose="02020603050405020304" pitchFamily="18" charset="0"/>
              </a:rPr>
              <a:t>A Case Study in Unified University Systems Architecture</a:t>
            </a:r>
            <a:endParaRPr lang="en-US" sz="35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793790" y="4888706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Times New Roman" panose="02020603050405020304" pitchFamily="18" charset="0"/>
                <a:ea typeface="Instrument Sans Medium" pitchFamily="34" charset="-122"/>
                <a:cs typeface="Times New Roman" panose="02020603050405020304" pitchFamily="18" charset="0"/>
              </a:rPr>
              <a:t>Project by Muhammad Abdul Qadir &amp; Muhammad Samad. | December 2025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 descr="A building with a parking lot&#10;&#10;AI-generated content may be incorrect.">
            <a:extLst>
              <a:ext uri="{FF2B5EF4-FFF2-40B4-BE49-F238E27FC236}">
                <a16:creationId xmlns:a16="http://schemas.microsoft.com/office/drawing/2014/main" id="{3E4590D4-DD00-D7C4-2A04-5162A19C6B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2456273"/>
            <a:ext cx="5447480" cy="305058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8784" y="1011119"/>
            <a:ext cx="12126277" cy="6685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420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Architecture Delivers High-Performance Results</a:t>
            </a:r>
            <a:endParaRPr lang="en-US" sz="4200" dirty="0"/>
          </a:p>
        </p:txBody>
      </p:sp>
      <p:sp>
        <p:nvSpPr>
          <p:cNvPr id="3" name="Text 1"/>
          <p:cNvSpPr/>
          <p:nvPr/>
        </p:nvSpPr>
        <p:spPr>
          <a:xfrm>
            <a:off x="882491" y="3128705"/>
            <a:ext cx="13132832" cy="342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Microservices, efficient caching, and a scalable cloud foundation result in a highly responsive user experience.</a:t>
            </a:r>
            <a:endParaRPr lang="en-US" sz="1650" dirty="0"/>
          </a:p>
        </p:txBody>
      </p:sp>
      <p:sp>
        <p:nvSpPr>
          <p:cNvPr id="4" name="Text 2"/>
          <p:cNvSpPr/>
          <p:nvPr/>
        </p:nvSpPr>
        <p:spPr>
          <a:xfrm>
            <a:off x="882491" y="3818553"/>
            <a:ext cx="6432709" cy="705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55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~150ms</a:t>
            </a:r>
            <a:endParaRPr lang="en-US" sz="5550" dirty="0"/>
          </a:p>
        </p:txBody>
      </p:sp>
      <p:sp>
        <p:nvSpPr>
          <p:cNvPr id="5" name="Text 3"/>
          <p:cNvSpPr/>
          <p:nvPr/>
        </p:nvSpPr>
        <p:spPr>
          <a:xfrm>
            <a:off x="2761654" y="4791770"/>
            <a:ext cx="2674382" cy="334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1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Dashboard Loads</a:t>
            </a:r>
            <a:endParaRPr lang="en-US" sz="2100" dirty="0"/>
          </a:p>
        </p:txBody>
      </p:sp>
      <p:sp>
        <p:nvSpPr>
          <p:cNvPr id="6" name="Text 4"/>
          <p:cNvSpPr/>
          <p:nvPr/>
        </p:nvSpPr>
        <p:spPr>
          <a:xfrm>
            <a:off x="882491" y="5254328"/>
            <a:ext cx="6432709" cy="6846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16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Achieved through high-speed session and data retrieval from Redis and optimized database queries.</a:t>
            </a:r>
            <a:endParaRPr lang="en-US" sz="1650" dirty="0"/>
          </a:p>
        </p:txBody>
      </p:sp>
      <p:sp>
        <p:nvSpPr>
          <p:cNvPr id="7" name="Text 5"/>
          <p:cNvSpPr/>
          <p:nvPr/>
        </p:nvSpPr>
        <p:spPr>
          <a:xfrm>
            <a:off x="7582614" y="3818553"/>
            <a:ext cx="6432709" cy="705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55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200-500ms</a:t>
            </a:r>
            <a:endParaRPr lang="en-US" sz="5550" dirty="0"/>
          </a:p>
        </p:txBody>
      </p:sp>
      <p:sp>
        <p:nvSpPr>
          <p:cNvPr id="8" name="Text 6"/>
          <p:cNvSpPr/>
          <p:nvPr/>
        </p:nvSpPr>
        <p:spPr>
          <a:xfrm>
            <a:off x="9461778" y="4791770"/>
            <a:ext cx="2674382" cy="334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1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URL Redirects</a:t>
            </a:r>
            <a:endParaRPr lang="en-US" sz="2100" dirty="0"/>
          </a:p>
        </p:txBody>
      </p:sp>
      <p:sp>
        <p:nvSpPr>
          <p:cNvPr id="9" name="Text 7"/>
          <p:cNvSpPr/>
          <p:nvPr/>
        </p:nvSpPr>
        <p:spPr>
          <a:xfrm>
            <a:off x="7582614" y="5254328"/>
            <a:ext cx="6432709" cy="6846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16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Handled efficiently by the Nginx reverse proxy and Application Load Balancer routing.</a:t>
            </a:r>
            <a:endParaRPr lang="en-US" sz="165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425C987-4C18-172B-C5A1-C37A8A2FC296}"/>
              </a:ext>
            </a:extLst>
          </p:cNvPr>
          <p:cNvSpPr/>
          <p:nvPr/>
        </p:nvSpPr>
        <p:spPr>
          <a:xfrm>
            <a:off x="12609095" y="7555430"/>
            <a:ext cx="2021305" cy="6015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62846" y="6677246"/>
            <a:ext cx="4284921" cy="82934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46028" y="5050465"/>
            <a:ext cx="5305647" cy="74427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483702" y="6677247"/>
            <a:ext cx="2955851" cy="839972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116419" y="7230140"/>
            <a:ext cx="3104707" cy="28707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732768" y="382312"/>
            <a:ext cx="12089219" cy="1840623"/>
          </a:xfrm>
          <a:prstGeom prst="rect">
            <a:avLst/>
          </a:prstGeom>
        </p:spPr>
        <p:txBody>
          <a:bodyPr vert="horz" wrap="square" lIns="0" tIns="276978" rIns="0" bIns="0" rtlCol="0">
            <a:spAutoFit/>
          </a:bodyPr>
          <a:lstStyle/>
          <a:p>
            <a:pPr marL="10632">
              <a:spcBef>
                <a:spcPts val="2181"/>
              </a:spcBef>
            </a:pPr>
            <a:r>
              <a:rPr sz="4060" spc="84" dirty="0">
                <a:latin typeface="Calibri"/>
                <a:cs typeface="Calibri"/>
              </a:rPr>
              <a:t>Built</a:t>
            </a:r>
            <a:r>
              <a:rPr sz="4060" spc="-95" dirty="0">
                <a:latin typeface="Calibri"/>
                <a:cs typeface="Calibri"/>
              </a:rPr>
              <a:t> </a:t>
            </a:r>
            <a:r>
              <a:rPr sz="4060" dirty="0">
                <a:latin typeface="Calibri"/>
                <a:cs typeface="Calibri"/>
              </a:rPr>
              <a:t>with</a:t>
            </a:r>
            <a:r>
              <a:rPr sz="4060" spc="-205" dirty="0">
                <a:latin typeface="Calibri"/>
                <a:cs typeface="Calibri"/>
              </a:rPr>
              <a:t> </a:t>
            </a:r>
            <a:r>
              <a:rPr sz="4060" dirty="0">
                <a:latin typeface="Calibri"/>
                <a:cs typeface="Calibri"/>
              </a:rPr>
              <a:t>a</a:t>
            </a:r>
            <a:r>
              <a:rPr sz="4060" spc="-147" dirty="0">
                <a:latin typeface="Calibri"/>
                <a:cs typeface="Calibri"/>
              </a:rPr>
              <a:t> </a:t>
            </a:r>
            <a:r>
              <a:rPr sz="4060" spc="-75" dirty="0">
                <a:latin typeface="Calibri"/>
                <a:cs typeface="Calibri"/>
              </a:rPr>
              <a:t>Modern,</a:t>
            </a:r>
            <a:r>
              <a:rPr sz="4060" spc="-50" dirty="0">
                <a:latin typeface="Calibri"/>
                <a:cs typeface="Calibri"/>
              </a:rPr>
              <a:t> </a:t>
            </a:r>
            <a:r>
              <a:rPr sz="4060" spc="42" dirty="0">
                <a:latin typeface="Calibri"/>
                <a:cs typeface="Calibri"/>
              </a:rPr>
              <a:t>Industry-</a:t>
            </a:r>
            <a:r>
              <a:rPr sz="4060" spc="50" dirty="0">
                <a:latin typeface="Calibri"/>
                <a:cs typeface="Calibri"/>
              </a:rPr>
              <a:t>Standard</a:t>
            </a:r>
            <a:r>
              <a:rPr sz="4060" spc="-126" dirty="0">
                <a:latin typeface="Calibri"/>
                <a:cs typeface="Calibri"/>
              </a:rPr>
              <a:t> </a:t>
            </a:r>
            <a:r>
              <a:rPr sz="4060" dirty="0">
                <a:latin typeface="Calibri"/>
                <a:cs typeface="Calibri"/>
              </a:rPr>
              <a:t>Technology</a:t>
            </a:r>
            <a:r>
              <a:rPr sz="4060" spc="188" dirty="0">
                <a:latin typeface="Calibri"/>
                <a:cs typeface="Calibri"/>
              </a:rPr>
              <a:t> </a:t>
            </a:r>
            <a:r>
              <a:rPr sz="4060" spc="54" dirty="0">
                <a:latin typeface="Calibri"/>
                <a:cs typeface="Calibri"/>
              </a:rPr>
              <a:t>Stack</a:t>
            </a:r>
            <a:endParaRPr sz="4060">
              <a:latin typeface="Calibri"/>
              <a:cs typeface="Calibri"/>
            </a:endParaRPr>
          </a:p>
          <a:p>
            <a:pPr marL="27112" marR="128121" indent="2658">
              <a:lnSpc>
                <a:spcPts val="2846"/>
              </a:lnSpc>
              <a:spcBef>
                <a:spcPts val="1683"/>
              </a:spcBef>
            </a:pPr>
            <a:r>
              <a:rPr sz="2595" spc="-138" dirty="0">
                <a:latin typeface="Calibri"/>
                <a:cs typeface="Calibri"/>
              </a:rPr>
              <a:t>The</a:t>
            </a:r>
            <a:r>
              <a:rPr sz="2595" spc="-59" dirty="0">
                <a:latin typeface="Calibri"/>
                <a:cs typeface="Calibri"/>
              </a:rPr>
              <a:t> </a:t>
            </a:r>
            <a:r>
              <a:rPr sz="2595" spc="-117" dirty="0">
                <a:latin typeface="Calibri"/>
                <a:cs typeface="Calibri"/>
              </a:rPr>
              <a:t>development</a:t>
            </a:r>
            <a:r>
              <a:rPr sz="2595" spc="-29" dirty="0">
                <a:latin typeface="Calibri"/>
                <a:cs typeface="Calibri"/>
              </a:rPr>
              <a:t> </a:t>
            </a:r>
            <a:r>
              <a:rPr sz="2595" spc="-95" dirty="0">
                <a:latin typeface="Calibri"/>
                <a:cs typeface="Calibri"/>
              </a:rPr>
              <a:t>and</a:t>
            </a:r>
            <a:r>
              <a:rPr sz="2595" spc="-50" dirty="0">
                <a:latin typeface="Calibri"/>
                <a:cs typeface="Calibri"/>
              </a:rPr>
              <a:t> </a:t>
            </a:r>
            <a:r>
              <a:rPr sz="2595" spc="-113" dirty="0">
                <a:latin typeface="Calibri"/>
                <a:cs typeface="Calibri"/>
              </a:rPr>
              <a:t>deployment</a:t>
            </a:r>
            <a:r>
              <a:rPr sz="2595" spc="-17" dirty="0">
                <a:latin typeface="Calibri"/>
                <a:cs typeface="Calibri"/>
              </a:rPr>
              <a:t> </a:t>
            </a:r>
            <a:r>
              <a:rPr sz="2595" spc="-113" dirty="0">
                <a:latin typeface="Calibri"/>
                <a:cs typeface="Calibri"/>
              </a:rPr>
              <a:t>of</a:t>
            </a:r>
            <a:r>
              <a:rPr sz="2595" spc="-142" dirty="0">
                <a:latin typeface="Calibri"/>
                <a:cs typeface="Calibri"/>
              </a:rPr>
              <a:t> </a:t>
            </a:r>
            <a:r>
              <a:rPr sz="2595" spc="-92" dirty="0">
                <a:latin typeface="Calibri"/>
                <a:cs typeface="Calibri"/>
              </a:rPr>
              <a:t>ITU</a:t>
            </a:r>
            <a:r>
              <a:rPr sz="2595" spc="-95" dirty="0">
                <a:latin typeface="Calibri"/>
                <a:cs typeface="Calibri"/>
              </a:rPr>
              <a:t> </a:t>
            </a:r>
            <a:r>
              <a:rPr sz="2595" spc="-138" dirty="0">
                <a:latin typeface="Calibri"/>
                <a:cs typeface="Calibri"/>
              </a:rPr>
              <a:t>NovaNexus</a:t>
            </a:r>
            <a:r>
              <a:rPr sz="2595" spc="-8" dirty="0">
                <a:latin typeface="Calibri"/>
                <a:cs typeface="Calibri"/>
              </a:rPr>
              <a:t> </a:t>
            </a:r>
            <a:r>
              <a:rPr sz="2595" spc="-105" dirty="0">
                <a:latin typeface="Calibri"/>
                <a:cs typeface="Calibri"/>
              </a:rPr>
              <a:t>leverages</a:t>
            </a:r>
            <a:r>
              <a:rPr sz="2595" spc="88" dirty="0">
                <a:latin typeface="Calibri"/>
                <a:cs typeface="Calibri"/>
              </a:rPr>
              <a:t> </a:t>
            </a:r>
            <a:r>
              <a:rPr sz="2595" spc="-167" dirty="0">
                <a:latin typeface="Calibri"/>
                <a:cs typeface="Calibri"/>
              </a:rPr>
              <a:t>a</a:t>
            </a:r>
            <a:r>
              <a:rPr sz="2595" spc="-88" dirty="0">
                <a:latin typeface="Calibri"/>
                <a:cs typeface="Calibri"/>
              </a:rPr>
              <a:t> </a:t>
            </a:r>
            <a:r>
              <a:rPr sz="2595" spc="-121" dirty="0">
                <a:latin typeface="Calibri"/>
                <a:cs typeface="Calibri"/>
              </a:rPr>
              <a:t>comprehensive</a:t>
            </a:r>
            <a:r>
              <a:rPr sz="2595" spc="134" dirty="0">
                <a:latin typeface="Calibri"/>
                <a:cs typeface="Calibri"/>
              </a:rPr>
              <a:t> </a:t>
            </a:r>
            <a:r>
              <a:rPr sz="2595" spc="-92" dirty="0">
                <a:latin typeface="Calibri"/>
                <a:cs typeface="Calibri"/>
              </a:rPr>
              <a:t>suite</a:t>
            </a:r>
            <a:r>
              <a:rPr sz="2595" spc="-46" dirty="0">
                <a:latin typeface="Calibri"/>
                <a:cs typeface="Calibri"/>
              </a:rPr>
              <a:t> </a:t>
            </a:r>
            <a:r>
              <a:rPr sz="2595" spc="-117" dirty="0">
                <a:latin typeface="Calibri"/>
                <a:cs typeface="Calibri"/>
              </a:rPr>
              <a:t>of </a:t>
            </a:r>
            <a:r>
              <a:rPr sz="2595" spc="-8" dirty="0">
                <a:latin typeface="Calibri"/>
                <a:cs typeface="Calibri"/>
              </a:rPr>
              <a:t>modern </a:t>
            </a:r>
            <a:r>
              <a:rPr sz="2595" spc="-88" dirty="0">
                <a:latin typeface="Calibri"/>
                <a:cs typeface="Calibri"/>
              </a:rPr>
              <a:t>tools</a:t>
            </a:r>
            <a:r>
              <a:rPr sz="2595" spc="-21" dirty="0">
                <a:latin typeface="Calibri"/>
                <a:cs typeface="Calibri"/>
              </a:rPr>
              <a:t> </a:t>
            </a:r>
            <a:r>
              <a:rPr sz="2595" spc="-130" dirty="0">
                <a:latin typeface="Calibri"/>
                <a:cs typeface="Calibri"/>
              </a:rPr>
              <a:t>and</a:t>
            </a:r>
            <a:r>
              <a:rPr sz="2595" spc="-38" dirty="0">
                <a:latin typeface="Calibri"/>
                <a:cs typeface="Calibri"/>
              </a:rPr>
              <a:t> </a:t>
            </a:r>
            <a:r>
              <a:rPr sz="2595" spc="-100" dirty="0">
                <a:latin typeface="Calibri"/>
                <a:cs typeface="Calibri"/>
              </a:rPr>
              <a:t>platforms,</a:t>
            </a:r>
            <a:r>
              <a:rPr sz="2595" spc="-13" dirty="0">
                <a:latin typeface="Calibri"/>
                <a:cs typeface="Calibri"/>
              </a:rPr>
              <a:t> </a:t>
            </a:r>
            <a:r>
              <a:rPr sz="2595" spc="-88" dirty="0">
                <a:latin typeface="Calibri"/>
                <a:cs typeface="Calibri"/>
              </a:rPr>
              <a:t>ensuring</a:t>
            </a:r>
            <a:r>
              <a:rPr sz="2595" spc="17" dirty="0">
                <a:latin typeface="Calibri"/>
                <a:cs typeface="Calibri"/>
              </a:rPr>
              <a:t> </a:t>
            </a:r>
            <a:r>
              <a:rPr sz="2595" spc="-134" dirty="0">
                <a:latin typeface="Calibri"/>
                <a:cs typeface="Calibri"/>
              </a:rPr>
              <a:t>robustnes5,</a:t>
            </a:r>
            <a:r>
              <a:rPr sz="2595" spc="117" dirty="0">
                <a:latin typeface="Calibri"/>
                <a:cs typeface="Calibri"/>
              </a:rPr>
              <a:t> </a:t>
            </a:r>
            <a:r>
              <a:rPr sz="2595" spc="-84" dirty="0">
                <a:latin typeface="Calibri"/>
                <a:cs typeface="Calibri"/>
              </a:rPr>
              <a:t>maintainability,</a:t>
            </a:r>
            <a:r>
              <a:rPr sz="2595" spc="-159" dirty="0">
                <a:latin typeface="Calibri"/>
                <a:cs typeface="Calibri"/>
              </a:rPr>
              <a:t> </a:t>
            </a:r>
            <a:r>
              <a:rPr sz="2595" spc="-126" dirty="0">
                <a:latin typeface="Calibri"/>
                <a:cs typeface="Calibri"/>
              </a:rPr>
              <a:t>and</a:t>
            </a:r>
            <a:r>
              <a:rPr sz="2595" spc="-29" dirty="0">
                <a:latin typeface="Calibri"/>
                <a:cs typeface="Calibri"/>
              </a:rPr>
              <a:t> </a:t>
            </a:r>
            <a:r>
              <a:rPr sz="2595" spc="-8" dirty="0">
                <a:latin typeface="Calibri"/>
                <a:cs typeface="Calibri"/>
              </a:rPr>
              <a:t>scalability.</a:t>
            </a:r>
            <a:endParaRPr sz="2595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44460" y="2742018"/>
            <a:ext cx="2264735" cy="314522"/>
          </a:xfrm>
          <a:prstGeom prst="rect">
            <a:avLst/>
          </a:prstGeom>
        </p:spPr>
        <p:txBody>
          <a:bodyPr vert="horz" wrap="square" lIns="0" tIns="11696" rIns="0" bIns="0" rtlCol="0">
            <a:spAutoFit/>
          </a:bodyPr>
          <a:lstStyle/>
          <a:p>
            <a:pPr marL="10632">
              <a:spcBef>
                <a:spcPts val="92"/>
              </a:spcBef>
            </a:pPr>
            <a:r>
              <a:rPr sz="1967" dirty="0">
                <a:solidFill>
                  <a:srgbClr val="16424B"/>
                </a:solidFill>
                <a:latin typeface="Calibri"/>
                <a:cs typeface="Calibri"/>
              </a:rPr>
              <a:t>Backend</a:t>
            </a:r>
            <a:r>
              <a:rPr sz="1967" spc="-100" dirty="0">
                <a:solidFill>
                  <a:srgbClr val="16424B"/>
                </a:solidFill>
                <a:latin typeface="Calibri"/>
                <a:cs typeface="Calibri"/>
              </a:rPr>
              <a:t> </a:t>
            </a:r>
            <a:r>
              <a:rPr sz="1967" spc="-113" dirty="0">
                <a:solidFill>
                  <a:srgbClr val="0F4859"/>
                </a:solidFill>
                <a:latin typeface="Calibri"/>
                <a:cs typeface="Calibri"/>
              </a:rPr>
              <a:t>&amp;</a:t>
            </a:r>
            <a:r>
              <a:rPr sz="1967" spc="-159" dirty="0">
                <a:solidFill>
                  <a:srgbClr val="0F4859"/>
                </a:solidFill>
                <a:latin typeface="Calibri"/>
                <a:cs typeface="Calibri"/>
              </a:rPr>
              <a:t> </a:t>
            </a:r>
            <a:r>
              <a:rPr sz="1967" spc="-8" dirty="0">
                <a:solidFill>
                  <a:srgbClr val="11414F"/>
                </a:solidFill>
                <a:latin typeface="Calibri"/>
                <a:cs typeface="Calibri"/>
              </a:rPr>
              <a:t>Framework</a:t>
            </a:r>
            <a:endParaRPr sz="1967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251226" y="2742018"/>
            <a:ext cx="1707589" cy="314522"/>
          </a:xfrm>
          <a:prstGeom prst="rect">
            <a:avLst/>
          </a:prstGeom>
        </p:spPr>
        <p:txBody>
          <a:bodyPr vert="horz" wrap="square" lIns="0" tIns="11696" rIns="0" bIns="0" rtlCol="0">
            <a:spAutoFit/>
          </a:bodyPr>
          <a:lstStyle/>
          <a:p>
            <a:pPr marL="10632">
              <a:spcBef>
                <a:spcPts val="92"/>
              </a:spcBef>
            </a:pPr>
            <a:r>
              <a:rPr sz="1967" spc="-8" dirty="0">
                <a:solidFill>
                  <a:srgbClr val="134249"/>
                </a:solidFill>
                <a:latin typeface="Calibri"/>
                <a:cs typeface="Calibri"/>
              </a:rPr>
              <a:t>Containerization</a:t>
            </a:r>
            <a:endParaRPr sz="1967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36359" y="3314109"/>
            <a:ext cx="653371" cy="645220"/>
          </a:xfrm>
          <a:prstGeom prst="rect">
            <a:avLst/>
          </a:prstGeom>
        </p:spPr>
        <p:txBody>
          <a:bodyPr vert="horz" wrap="square" lIns="0" tIns="13822" rIns="0" bIns="0" rtlCol="0">
            <a:spAutoFit/>
          </a:bodyPr>
          <a:lstStyle/>
          <a:p>
            <a:pPr marL="10632">
              <a:spcBef>
                <a:spcPts val="109"/>
              </a:spcBef>
            </a:pPr>
            <a:r>
              <a:rPr sz="4102" i="1" spc="-21" dirty="0">
                <a:latin typeface="Calibri"/>
                <a:cs typeface="Calibri"/>
              </a:rPr>
              <a:t>QR</a:t>
            </a:r>
            <a:endParaRPr sz="4102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209535" y="3260946"/>
            <a:ext cx="1421041" cy="645220"/>
          </a:xfrm>
          <a:prstGeom prst="rect">
            <a:avLst/>
          </a:prstGeom>
        </p:spPr>
        <p:txBody>
          <a:bodyPr vert="horz" wrap="square" lIns="0" tIns="13822" rIns="0" bIns="0" rtlCol="0">
            <a:spAutoFit/>
          </a:bodyPr>
          <a:lstStyle/>
          <a:p>
            <a:pPr marL="10632">
              <a:spcBef>
                <a:spcPts val="109"/>
              </a:spcBef>
            </a:pPr>
            <a:r>
              <a:rPr sz="4102" spc="-188" dirty="0">
                <a:solidFill>
                  <a:srgbClr val="E94236"/>
                </a:solidFill>
                <a:latin typeface="Calibri"/>
                <a:cs typeface="Calibri"/>
              </a:rPr>
              <a:t>Lorovel</a:t>
            </a:r>
            <a:endParaRPr sz="4102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769631" y="3361956"/>
            <a:ext cx="1678349" cy="645220"/>
          </a:xfrm>
          <a:prstGeom prst="rect">
            <a:avLst/>
          </a:prstGeom>
        </p:spPr>
        <p:txBody>
          <a:bodyPr vert="horz" wrap="square" lIns="0" tIns="13822" rIns="0" bIns="0" rtlCol="0">
            <a:spAutoFit/>
          </a:bodyPr>
          <a:lstStyle/>
          <a:p>
            <a:pPr marL="10632">
              <a:spcBef>
                <a:spcPts val="109"/>
              </a:spcBef>
            </a:pPr>
            <a:r>
              <a:rPr sz="4102" spc="251" dirty="0">
                <a:solidFill>
                  <a:srgbClr val="2695E2"/>
                </a:solidFill>
                <a:latin typeface="Calibri"/>
                <a:cs typeface="Calibri"/>
              </a:rPr>
              <a:t>docker</a:t>
            </a:r>
            <a:endParaRPr sz="4102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47855" y="4511157"/>
            <a:ext cx="1789460" cy="296359"/>
          </a:xfrm>
          <a:prstGeom prst="rect">
            <a:avLst/>
          </a:prstGeom>
        </p:spPr>
        <p:txBody>
          <a:bodyPr vert="horz" wrap="square" lIns="0" tIns="12759" rIns="0" bIns="0" rtlCol="0">
            <a:spAutoFit/>
          </a:bodyPr>
          <a:lstStyle/>
          <a:p>
            <a:pPr marL="10632">
              <a:spcBef>
                <a:spcPts val="100"/>
              </a:spcBef>
            </a:pPr>
            <a:r>
              <a:rPr sz="1842" spc="-25" dirty="0">
                <a:solidFill>
                  <a:srgbClr val="164F5D"/>
                </a:solidFill>
                <a:latin typeface="Calibri"/>
                <a:cs typeface="Calibri"/>
              </a:rPr>
              <a:t>Web</a:t>
            </a:r>
            <a:r>
              <a:rPr sz="1842" spc="-67" dirty="0">
                <a:solidFill>
                  <a:srgbClr val="164F5D"/>
                </a:solidFill>
                <a:latin typeface="Calibri"/>
                <a:cs typeface="Calibri"/>
              </a:rPr>
              <a:t> </a:t>
            </a:r>
            <a:r>
              <a:rPr sz="1842" spc="-8" dirty="0">
                <a:solidFill>
                  <a:srgbClr val="234F57"/>
                </a:solidFill>
                <a:latin typeface="Calibri"/>
                <a:cs typeface="Calibri"/>
              </a:rPr>
              <a:t>Server/Proxy</a:t>
            </a:r>
            <a:endParaRPr sz="1842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43371" y="6173086"/>
            <a:ext cx="3245057" cy="1151001"/>
          </a:xfrm>
          <a:prstGeom prst="rect">
            <a:avLst/>
          </a:prstGeom>
        </p:spPr>
        <p:txBody>
          <a:bodyPr vert="horz" wrap="square" lIns="0" tIns="9569" rIns="0" bIns="0" rtlCol="0">
            <a:spAutoFit/>
          </a:bodyPr>
          <a:lstStyle/>
          <a:p>
            <a:pPr marL="10632">
              <a:lnSpc>
                <a:spcPts val="1804"/>
              </a:lnSpc>
              <a:spcBef>
                <a:spcPts val="75"/>
              </a:spcBef>
            </a:pPr>
            <a:r>
              <a:rPr sz="1926" dirty="0">
                <a:solidFill>
                  <a:srgbClr val="0C414B"/>
                </a:solidFill>
                <a:latin typeface="Calibri"/>
                <a:cs typeface="Calibri"/>
              </a:rPr>
              <a:t>Cloud</a:t>
            </a:r>
            <a:r>
              <a:rPr sz="1926" spc="46" dirty="0">
                <a:solidFill>
                  <a:srgbClr val="0C414B"/>
                </a:solidFill>
                <a:latin typeface="Calibri"/>
                <a:cs typeface="Calibri"/>
              </a:rPr>
              <a:t> </a:t>
            </a:r>
            <a:r>
              <a:rPr sz="1926" spc="-8" dirty="0">
                <a:solidFill>
                  <a:srgbClr val="0F3F46"/>
                </a:solidFill>
                <a:latin typeface="Calibri"/>
                <a:cs typeface="Calibri"/>
              </a:rPr>
              <a:t>Platform</a:t>
            </a:r>
            <a:endParaRPr sz="1926">
              <a:latin typeface="Calibri"/>
              <a:cs typeface="Calibri"/>
            </a:endParaRPr>
          </a:p>
          <a:p>
            <a:pPr marL="325884">
              <a:lnSpc>
                <a:spcPts val="7079"/>
              </a:lnSpc>
              <a:tabLst>
                <a:tab pos="2355085" algn="l"/>
              </a:tabLst>
            </a:pPr>
            <a:r>
              <a:rPr sz="6321" spc="-460" dirty="0">
                <a:solidFill>
                  <a:srgbClr val="2A2A2A"/>
                </a:solidFill>
                <a:latin typeface="Calibri"/>
                <a:cs typeface="Calibri"/>
              </a:rPr>
              <a:t>aws</a:t>
            </a:r>
            <a:r>
              <a:rPr sz="6321" dirty="0">
                <a:solidFill>
                  <a:srgbClr val="2A2A2A"/>
                </a:solidFill>
                <a:latin typeface="Calibri"/>
                <a:cs typeface="Calibri"/>
              </a:rPr>
              <a:t>	</a:t>
            </a:r>
            <a:r>
              <a:rPr sz="6321" spc="105" dirty="0">
                <a:solidFill>
                  <a:srgbClr val="2D8ED8"/>
                </a:solidFill>
                <a:latin typeface="Calibri"/>
                <a:cs typeface="Calibri"/>
              </a:rPr>
              <a:t>db</a:t>
            </a:r>
            <a:endParaRPr sz="6321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253905" y="4511157"/>
            <a:ext cx="1041459" cy="296359"/>
          </a:xfrm>
          <a:prstGeom prst="rect">
            <a:avLst/>
          </a:prstGeom>
        </p:spPr>
        <p:txBody>
          <a:bodyPr vert="horz" wrap="square" lIns="0" tIns="12759" rIns="0" bIns="0" rtlCol="0">
            <a:spAutoFit/>
          </a:bodyPr>
          <a:lstStyle/>
          <a:p>
            <a:pPr marL="10632">
              <a:spcBef>
                <a:spcPts val="100"/>
              </a:spcBef>
            </a:pPr>
            <a:r>
              <a:rPr sz="1842" spc="-8" dirty="0">
                <a:solidFill>
                  <a:srgbClr val="184B56"/>
                </a:solidFill>
                <a:latin typeface="Calibri"/>
                <a:cs typeface="Calibri"/>
              </a:rPr>
              <a:t>Databases</a:t>
            </a:r>
            <a:endParaRPr sz="1842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9921599" y="4511157"/>
            <a:ext cx="1083989" cy="296359"/>
          </a:xfrm>
          <a:prstGeom prst="rect">
            <a:avLst/>
          </a:prstGeom>
        </p:spPr>
        <p:txBody>
          <a:bodyPr vert="horz" wrap="square" lIns="0" tIns="12759" rIns="0" bIns="0" rtlCol="0">
            <a:spAutoFit/>
          </a:bodyPr>
          <a:lstStyle/>
          <a:p>
            <a:pPr marL="10632">
              <a:spcBef>
                <a:spcPts val="100"/>
              </a:spcBef>
            </a:pPr>
            <a:r>
              <a:rPr sz="1842" spc="-8" dirty="0">
                <a:solidFill>
                  <a:srgbClr val="154B54"/>
                </a:solidFill>
                <a:latin typeface="Calibri"/>
                <a:cs typeface="Calibri"/>
              </a:rPr>
              <a:t>Databased</a:t>
            </a:r>
            <a:endParaRPr sz="1842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103221" y="5077637"/>
            <a:ext cx="1096748" cy="583562"/>
          </a:xfrm>
          <a:prstGeom prst="rect">
            <a:avLst/>
          </a:prstGeom>
        </p:spPr>
        <p:txBody>
          <a:bodyPr vert="horz" wrap="square" lIns="0" tIns="10101" rIns="0" bIns="0" rtlCol="0">
            <a:spAutoFit/>
          </a:bodyPr>
          <a:lstStyle/>
          <a:p>
            <a:pPr marL="10632">
              <a:spcBef>
                <a:spcPts val="80"/>
              </a:spcBef>
            </a:pPr>
            <a:r>
              <a:rPr sz="3726" spc="54" dirty="0">
                <a:solidFill>
                  <a:srgbClr val="5E5E5E"/>
                </a:solidFill>
                <a:latin typeface="Arial MT"/>
                <a:cs typeface="Arial MT"/>
              </a:rPr>
              <a:t>redis</a:t>
            </a:r>
            <a:endParaRPr sz="3726">
              <a:latin typeface="Arial MT"/>
              <a:cs typeface="Arial MT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0751845" y="5077637"/>
            <a:ext cx="2239748" cy="583562"/>
          </a:xfrm>
          <a:prstGeom prst="rect">
            <a:avLst/>
          </a:prstGeom>
        </p:spPr>
        <p:txBody>
          <a:bodyPr vert="horz" wrap="square" lIns="0" tIns="10101" rIns="0" bIns="0" rtlCol="0">
            <a:spAutoFit/>
          </a:bodyPr>
          <a:lstStyle/>
          <a:p>
            <a:pPr marL="10632">
              <a:spcBef>
                <a:spcPts val="80"/>
              </a:spcBef>
              <a:tabLst>
                <a:tab pos="898973" algn="l"/>
              </a:tabLst>
            </a:pPr>
            <a:r>
              <a:rPr sz="3726" spc="33" dirty="0">
                <a:solidFill>
                  <a:srgbClr val="7559D1"/>
                </a:solidFill>
                <a:latin typeface="Arial MT"/>
                <a:cs typeface="Arial MT"/>
              </a:rPr>
              <a:t>ty*</a:t>
            </a:r>
            <a:r>
              <a:rPr sz="3726" dirty="0">
                <a:solidFill>
                  <a:srgbClr val="7559D1"/>
                </a:solidFill>
                <a:latin typeface="Arial MT"/>
                <a:cs typeface="Arial MT"/>
              </a:rPr>
              <a:t>	</a:t>
            </a:r>
            <a:r>
              <a:rPr sz="3726" spc="-151" dirty="0">
                <a:solidFill>
                  <a:srgbClr val="262626"/>
                </a:solidFill>
                <a:latin typeface="Arial MT"/>
                <a:cs typeface="Arial MT"/>
              </a:rPr>
              <a:t>Xleboc</a:t>
            </a:r>
            <a:endParaRPr sz="3726">
              <a:latin typeface="Arial MT"/>
              <a:cs typeface="Arial MT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251577" y="6127310"/>
            <a:ext cx="3669827" cy="1272829"/>
          </a:xfrm>
          <a:prstGeom prst="rect">
            <a:avLst/>
          </a:prstGeom>
        </p:spPr>
        <p:txBody>
          <a:bodyPr vert="horz" wrap="square" lIns="0" tIns="55289" rIns="0" bIns="0" rtlCol="0">
            <a:spAutoFit/>
          </a:bodyPr>
          <a:lstStyle/>
          <a:p>
            <a:pPr marL="10632">
              <a:spcBef>
                <a:spcPts val="435"/>
              </a:spcBef>
            </a:pPr>
            <a:r>
              <a:rPr sz="1926" spc="-46" dirty="0">
                <a:solidFill>
                  <a:srgbClr val="15424F"/>
                </a:solidFill>
                <a:latin typeface="Calibri"/>
                <a:cs typeface="Calibri"/>
              </a:rPr>
              <a:t>CI/CD</a:t>
            </a:r>
            <a:r>
              <a:rPr sz="1926" spc="-54" dirty="0">
                <a:solidFill>
                  <a:srgbClr val="15424F"/>
                </a:solidFill>
                <a:latin typeface="Calibri"/>
                <a:cs typeface="Calibri"/>
              </a:rPr>
              <a:t> </a:t>
            </a:r>
            <a:r>
              <a:rPr sz="1926" spc="-80" dirty="0">
                <a:solidFill>
                  <a:srgbClr val="0C414D"/>
                </a:solidFill>
                <a:latin typeface="Calibri"/>
                <a:cs typeface="Calibri"/>
              </a:rPr>
              <a:t>&amp;</a:t>
            </a:r>
            <a:r>
              <a:rPr sz="1926" spc="-105" dirty="0">
                <a:solidFill>
                  <a:srgbClr val="0C414D"/>
                </a:solidFill>
                <a:latin typeface="Calibri"/>
                <a:cs typeface="Calibri"/>
              </a:rPr>
              <a:t> </a:t>
            </a:r>
            <a:r>
              <a:rPr sz="1926" spc="-8" dirty="0">
                <a:solidFill>
                  <a:srgbClr val="0F4652"/>
                </a:solidFill>
                <a:latin typeface="Calibri"/>
                <a:cs typeface="Calibri"/>
              </a:rPr>
              <a:t>Version</a:t>
            </a:r>
            <a:r>
              <a:rPr sz="1926" spc="-63" dirty="0">
                <a:solidFill>
                  <a:srgbClr val="0F4652"/>
                </a:solidFill>
                <a:latin typeface="Calibri"/>
                <a:cs typeface="Calibri"/>
              </a:rPr>
              <a:t> </a:t>
            </a:r>
            <a:r>
              <a:rPr sz="1926" spc="-8" dirty="0">
                <a:solidFill>
                  <a:srgbClr val="134650"/>
                </a:solidFill>
                <a:latin typeface="Calibri"/>
                <a:cs typeface="Calibri"/>
              </a:rPr>
              <a:t>Control</a:t>
            </a:r>
            <a:endParaRPr sz="1926">
              <a:latin typeface="Calibri"/>
              <a:cs typeface="Calibri"/>
            </a:endParaRPr>
          </a:p>
          <a:p>
            <a:pPr marL="2147221">
              <a:spcBef>
                <a:spcPts val="996"/>
              </a:spcBef>
            </a:pPr>
            <a:r>
              <a:rPr sz="5149" spc="134" dirty="0">
                <a:solidFill>
                  <a:srgbClr val="ED5434"/>
                </a:solidFill>
                <a:latin typeface="Cambria"/>
                <a:cs typeface="Cambria"/>
              </a:rPr>
              <a:t>@</a:t>
            </a:r>
            <a:r>
              <a:rPr sz="5149" spc="188" dirty="0">
                <a:solidFill>
                  <a:srgbClr val="ED5434"/>
                </a:solidFill>
                <a:latin typeface="Cambria"/>
                <a:cs typeface="Cambria"/>
              </a:rPr>
              <a:t> </a:t>
            </a:r>
            <a:r>
              <a:rPr sz="5149" spc="-21" dirty="0">
                <a:solidFill>
                  <a:srgbClr val="3D3105"/>
                </a:solidFill>
                <a:latin typeface="Cambria"/>
                <a:cs typeface="Cambria"/>
              </a:rPr>
              <a:t>git</a:t>
            </a:r>
            <a:endParaRPr sz="5149">
              <a:latin typeface="Cambria"/>
              <a:cs typeface="Cambri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9919021" y="6180469"/>
            <a:ext cx="1783080" cy="296359"/>
          </a:xfrm>
          <a:prstGeom prst="rect">
            <a:avLst/>
          </a:prstGeom>
        </p:spPr>
        <p:txBody>
          <a:bodyPr vert="horz" wrap="square" lIns="0" tIns="12759" rIns="0" bIns="0" rtlCol="0">
            <a:spAutoFit/>
          </a:bodyPr>
          <a:lstStyle/>
          <a:p>
            <a:pPr marL="10632">
              <a:spcBef>
                <a:spcPts val="100"/>
              </a:spcBef>
            </a:pPr>
            <a:r>
              <a:rPr sz="1842" spc="-29" dirty="0">
                <a:solidFill>
                  <a:srgbClr val="153B44"/>
                </a:solidFill>
                <a:latin typeface="Consolas"/>
                <a:cs typeface="Consolas"/>
              </a:rPr>
              <a:t>AP1Deve!opment</a:t>
            </a:r>
            <a:endParaRPr sz="1842">
              <a:latin typeface="Consolas"/>
              <a:cs typeface="Consola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2335192" y="6180469"/>
            <a:ext cx="356191" cy="296359"/>
          </a:xfrm>
          <a:prstGeom prst="rect">
            <a:avLst/>
          </a:prstGeom>
        </p:spPr>
        <p:txBody>
          <a:bodyPr vert="horz" wrap="square" lIns="0" tIns="12759" rIns="0" bIns="0" rtlCol="0">
            <a:spAutoFit/>
          </a:bodyPr>
          <a:lstStyle/>
          <a:p>
            <a:pPr marL="10632">
              <a:spcBef>
                <a:spcPts val="100"/>
              </a:spcBef>
            </a:pPr>
            <a:r>
              <a:rPr sz="1842" spc="-130" dirty="0">
                <a:solidFill>
                  <a:srgbClr val="1A464F"/>
                </a:solidFill>
                <a:latin typeface="Consolas"/>
                <a:cs typeface="Consolas"/>
              </a:rPr>
              <a:t>IDE</a:t>
            </a:r>
            <a:endParaRPr sz="1842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408195" y="5688419"/>
            <a:ext cx="1403498" cy="1552353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88828" y="2094614"/>
            <a:ext cx="850605" cy="85060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475768" y="2137144"/>
            <a:ext cx="861237" cy="76554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983972" y="2094614"/>
            <a:ext cx="839972" cy="850605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33646" y="1679944"/>
            <a:ext cx="4167963" cy="159488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231219" y="1690577"/>
            <a:ext cx="4167963" cy="148856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9728791" y="1690577"/>
            <a:ext cx="4167963" cy="148856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715604" y="569433"/>
            <a:ext cx="12899951" cy="744568"/>
          </a:xfrm>
          <a:prstGeom prst="rect">
            <a:avLst/>
          </a:prstGeom>
        </p:spPr>
        <p:txBody>
          <a:bodyPr vert="horz" wrap="square" lIns="0" tIns="10101" rIns="0" bIns="0" rtlCol="0">
            <a:spAutoFit/>
          </a:bodyPr>
          <a:lstStyle/>
          <a:p>
            <a:pPr marL="10632">
              <a:spcBef>
                <a:spcPts val="80"/>
              </a:spcBef>
            </a:pPr>
            <a:r>
              <a:rPr sz="4772" dirty="0">
                <a:solidFill>
                  <a:srgbClr val="000000"/>
                </a:solidFill>
                <a:latin typeface="Calibri"/>
                <a:cs typeface="Calibri"/>
              </a:rPr>
              <a:t>Conclusion:</a:t>
            </a:r>
            <a:r>
              <a:rPr sz="4772" spc="226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4772" spc="80" dirty="0">
                <a:solidFill>
                  <a:srgbClr val="000000"/>
                </a:solidFill>
                <a:latin typeface="Calibri"/>
                <a:cs typeface="Calibri"/>
              </a:rPr>
              <a:t>A</a:t>
            </a:r>
            <a:r>
              <a:rPr sz="4772" spc="4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4772" spc="-29" dirty="0">
                <a:solidFill>
                  <a:srgbClr val="000000"/>
                </a:solidFill>
                <a:latin typeface="Calibri"/>
                <a:cs typeface="Calibri"/>
              </a:rPr>
              <a:t>Transformative,</a:t>
            </a:r>
            <a:r>
              <a:rPr sz="4772" spc="-414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4772" spc="-29" dirty="0">
                <a:solidFill>
                  <a:srgbClr val="000000"/>
                </a:solidFill>
                <a:latin typeface="Calibri"/>
                <a:cs typeface="Calibri"/>
              </a:rPr>
              <a:t>Future-</a:t>
            </a:r>
            <a:r>
              <a:rPr sz="4772" dirty="0">
                <a:solidFill>
                  <a:srgbClr val="000000"/>
                </a:solidFill>
                <a:latin typeface="Calibri"/>
                <a:cs typeface="Calibri"/>
              </a:rPr>
              <a:t>Ready</a:t>
            </a:r>
            <a:r>
              <a:rPr sz="4772" spc="36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4772" spc="54" dirty="0">
                <a:solidFill>
                  <a:srgbClr val="000000"/>
                </a:solidFill>
                <a:latin typeface="Calibri"/>
                <a:cs typeface="Calibri"/>
              </a:rPr>
              <a:t>System</a:t>
            </a:r>
            <a:endParaRPr sz="4772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053239" y="2035840"/>
            <a:ext cx="2070159" cy="840495"/>
          </a:xfrm>
          <a:prstGeom prst="rect">
            <a:avLst/>
          </a:prstGeom>
        </p:spPr>
        <p:txBody>
          <a:bodyPr vert="horz" wrap="square" lIns="0" tIns="70175" rIns="0" bIns="0" rtlCol="0">
            <a:spAutoFit/>
          </a:bodyPr>
          <a:lstStyle/>
          <a:p>
            <a:pPr marL="10632" marR="4253" indent="-532">
              <a:lnSpc>
                <a:spcPts val="2972"/>
              </a:lnSpc>
              <a:spcBef>
                <a:spcPts val="553"/>
              </a:spcBef>
            </a:pPr>
            <a:r>
              <a:rPr sz="2846" dirty="0">
                <a:latin typeface="Calibri"/>
                <a:cs typeface="Calibri"/>
              </a:rPr>
              <a:t>1.</a:t>
            </a:r>
            <a:r>
              <a:rPr sz="2846" spc="-163" dirty="0">
                <a:latin typeface="Calibri"/>
                <a:cs typeface="Calibri"/>
              </a:rPr>
              <a:t> </a:t>
            </a:r>
            <a:r>
              <a:rPr sz="2846" dirty="0">
                <a:latin typeface="Calibri"/>
                <a:cs typeface="Calibri"/>
              </a:rPr>
              <a:t>Efficiency</a:t>
            </a:r>
            <a:r>
              <a:rPr sz="2846" spc="-67" dirty="0">
                <a:latin typeface="Calibri"/>
                <a:cs typeface="Calibri"/>
              </a:rPr>
              <a:t> </a:t>
            </a:r>
            <a:r>
              <a:rPr sz="2846" spc="-95" dirty="0">
                <a:latin typeface="Calibri"/>
                <a:cs typeface="Calibri"/>
              </a:rPr>
              <a:t>&amp; </a:t>
            </a:r>
            <a:r>
              <a:rPr sz="2846" spc="-8" dirty="0">
                <a:latin typeface="Calibri"/>
                <a:cs typeface="Calibri"/>
              </a:rPr>
              <a:t>Integration</a:t>
            </a:r>
            <a:endParaRPr sz="2846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62387" y="3212214"/>
            <a:ext cx="3500770" cy="1402686"/>
          </a:xfrm>
          <a:prstGeom prst="rect">
            <a:avLst/>
          </a:prstGeom>
        </p:spPr>
        <p:txBody>
          <a:bodyPr vert="horz" wrap="square" lIns="0" tIns="39872" rIns="0" bIns="0" rtlCol="0">
            <a:spAutoFit/>
          </a:bodyPr>
          <a:lstStyle/>
          <a:p>
            <a:pPr marL="258368" marR="78148" indent="-248267">
              <a:lnSpc>
                <a:spcPts val="2470"/>
              </a:lnSpc>
              <a:spcBef>
                <a:spcPts val="314"/>
              </a:spcBef>
              <a:buChar char="•"/>
              <a:tabLst>
                <a:tab pos="258368" algn="l"/>
              </a:tabLst>
            </a:pPr>
            <a:r>
              <a:rPr sz="2177" spc="-33" dirty="0">
                <a:latin typeface="Calibri"/>
                <a:cs typeface="Calibri"/>
              </a:rPr>
              <a:t>Unified</a:t>
            </a:r>
            <a:r>
              <a:rPr sz="2177" spc="-63" dirty="0">
                <a:latin typeface="Calibri"/>
                <a:cs typeface="Calibri"/>
              </a:rPr>
              <a:t> </a:t>
            </a:r>
            <a:r>
              <a:rPr sz="2177" spc="-46" dirty="0">
                <a:latin typeface="Calibri"/>
                <a:cs typeface="Calibri"/>
              </a:rPr>
              <a:t>workflows</a:t>
            </a:r>
            <a:r>
              <a:rPr sz="2177" spc="-75" dirty="0">
                <a:latin typeface="Calibri"/>
                <a:cs typeface="Calibri"/>
              </a:rPr>
              <a:t> </a:t>
            </a:r>
            <a:r>
              <a:rPr sz="2177" spc="-63" dirty="0">
                <a:latin typeface="Calibri"/>
                <a:cs typeface="Calibri"/>
              </a:rPr>
              <a:t>stream(ine </a:t>
            </a:r>
            <a:r>
              <a:rPr sz="2177" spc="-8" dirty="0">
                <a:latin typeface="Calibri"/>
                <a:cs typeface="Calibri"/>
              </a:rPr>
              <a:t>operations.</a:t>
            </a:r>
            <a:endParaRPr sz="2177">
              <a:latin typeface="Calibri"/>
              <a:cs typeface="Calibri"/>
            </a:endParaRPr>
          </a:p>
          <a:p>
            <a:pPr marL="257837" indent="-247204">
              <a:spcBef>
                <a:spcPts val="218"/>
              </a:spcBef>
              <a:buChar char="•"/>
              <a:tabLst>
                <a:tab pos="257837" algn="l"/>
              </a:tabLst>
            </a:pPr>
            <a:r>
              <a:rPr sz="2177" spc="-38" dirty="0">
                <a:latin typeface="Calibri"/>
                <a:cs typeface="Calibri"/>
              </a:rPr>
              <a:t>Data</a:t>
            </a:r>
            <a:r>
              <a:rPr sz="2177" spc="-71" dirty="0">
                <a:latin typeface="Calibri"/>
                <a:cs typeface="Calibri"/>
              </a:rPr>
              <a:t> </a:t>
            </a:r>
            <a:r>
              <a:rPr sz="2177" dirty="0">
                <a:latin typeface="Calibri"/>
                <a:cs typeface="Calibri"/>
              </a:rPr>
              <a:t>silos</a:t>
            </a:r>
            <a:r>
              <a:rPr sz="2177" spc="-95" dirty="0">
                <a:latin typeface="Calibri"/>
                <a:cs typeface="Calibri"/>
              </a:rPr>
              <a:t> </a:t>
            </a:r>
            <a:r>
              <a:rPr sz="2177" spc="-54" dirty="0">
                <a:latin typeface="Calibri"/>
                <a:cs typeface="Calibri"/>
              </a:rPr>
              <a:t>are</a:t>
            </a:r>
            <a:r>
              <a:rPr sz="2177" spc="-67" dirty="0">
                <a:latin typeface="Calibri"/>
                <a:cs typeface="Calibri"/>
              </a:rPr>
              <a:t> </a:t>
            </a:r>
            <a:r>
              <a:rPr sz="2177" spc="-8" dirty="0">
                <a:latin typeface="Calibri"/>
                <a:cs typeface="Calibri"/>
              </a:rPr>
              <a:t>eliminated.</a:t>
            </a:r>
            <a:endParaRPr sz="2177">
              <a:latin typeface="Calibri"/>
              <a:cs typeface="Calibri"/>
            </a:endParaRPr>
          </a:p>
          <a:p>
            <a:pPr marL="258900" indent="-247204">
              <a:spcBef>
                <a:spcPts val="318"/>
              </a:spcBef>
              <a:buChar char="•"/>
              <a:tabLst>
                <a:tab pos="258900" algn="l"/>
              </a:tabLst>
            </a:pPr>
            <a:r>
              <a:rPr sz="2093" dirty="0">
                <a:latin typeface="Calibri"/>
                <a:cs typeface="Calibri"/>
              </a:rPr>
              <a:t>Reduced</a:t>
            </a:r>
            <a:r>
              <a:rPr sz="2093" spc="67" dirty="0">
                <a:latin typeface="Calibri"/>
                <a:cs typeface="Calibri"/>
              </a:rPr>
              <a:t> </a:t>
            </a:r>
            <a:r>
              <a:rPr sz="2093" dirty="0">
                <a:latin typeface="Calibri"/>
                <a:cs typeface="Calibri"/>
              </a:rPr>
              <a:t>manual</a:t>
            </a:r>
            <a:r>
              <a:rPr sz="2093" spc="-29" dirty="0">
                <a:latin typeface="Calibri"/>
                <a:cs typeface="Calibri"/>
              </a:rPr>
              <a:t> </a:t>
            </a:r>
            <a:r>
              <a:rPr sz="2093" spc="-8" dirty="0">
                <a:latin typeface="Calibri"/>
                <a:cs typeface="Calibri"/>
              </a:rPr>
              <a:t>redundancy.</a:t>
            </a:r>
            <a:endParaRPr sz="2093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540968" y="2050607"/>
            <a:ext cx="1866546" cy="825270"/>
          </a:xfrm>
          <a:prstGeom prst="rect">
            <a:avLst/>
          </a:prstGeom>
        </p:spPr>
        <p:txBody>
          <a:bodyPr vert="horz" wrap="square" lIns="0" tIns="55289" rIns="0" bIns="0" rtlCol="0">
            <a:spAutoFit/>
          </a:bodyPr>
          <a:lstStyle/>
          <a:p>
            <a:pPr marL="11164" marR="4253" indent="-1063">
              <a:lnSpc>
                <a:spcPts val="2972"/>
              </a:lnSpc>
              <a:spcBef>
                <a:spcPts val="435"/>
              </a:spcBef>
            </a:pPr>
            <a:r>
              <a:rPr sz="2721" spc="46" dirty="0">
                <a:latin typeface="Calibri"/>
                <a:cs typeface="Calibri"/>
              </a:rPr>
              <a:t>2.</a:t>
            </a:r>
            <a:r>
              <a:rPr sz="2721" spc="-54" dirty="0">
                <a:latin typeface="Calibri"/>
                <a:cs typeface="Calibri"/>
              </a:rPr>
              <a:t> </a:t>
            </a:r>
            <a:r>
              <a:rPr sz="2721" spc="42" dirty="0">
                <a:latin typeface="Calibri"/>
                <a:cs typeface="Calibri"/>
              </a:rPr>
              <a:t>Scalable </a:t>
            </a:r>
            <a:r>
              <a:rPr sz="2721" spc="-8" dirty="0">
                <a:latin typeface="Calibri"/>
                <a:cs typeface="Calibri"/>
              </a:rPr>
              <a:t>Performance</a:t>
            </a:r>
            <a:endParaRPr sz="2721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447935" y="3197447"/>
            <a:ext cx="3302473" cy="1745373"/>
          </a:xfrm>
          <a:prstGeom prst="rect">
            <a:avLst/>
          </a:prstGeom>
        </p:spPr>
        <p:txBody>
          <a:bodyPr vert="horz" wrap="square" lIns="0" tIns="50505" rIns="0" bIns="0" rtlCol="0">
            <a:spAutoFit/>
          </a:bodyPr>
          <a:lstStyle/>
          <a:p>
            <a:pPr marL="268469" marR="275912" indent="-258368">
              <a:lnSpc>
                <a:spcPts val="2512"/>
              </a:lnSpc>
              <a:spcBef>
                <a:spcPts val="398"/>
              </a:spcBef>
              <a:buChar char="•"/>
              <a:tabLst>
                <a:tab pos="269532" algn="l"/>
              </a:tabLst>
            </a:pPr>
            <a:r>
              <a:rPr sz="2302" spc="-100" dirty="0">
                <a:latin typeface="Calibri"/>
                <a:cs typeface="Calibri"/>
              </a:rPr>
              <a:t>Cloud-</a:t>
            </a:r>
            <a:r>
              <a:rPr sz="2302" spc="-71" dirty="0">
                <a:latin typeface="Calibri"/>
                <a:cs typeface="Calibri"/>
              </a:rPr>
              <a:t>native</a:t>
            </a:r>
            <a:r>
              <a:rPr sz="2302" spc="-21" dirty="0">
                <a:latin typeface="Calibri"/>
                <a:cs typeface="Calibri"/>
              </a:rPr>
              <a:t> </a:t>
            </a:r>
            <a:r>
              <a:rPr sz="2302" spc="-105" dirty="0">
                <a:latin typeface="Calibri"/>
                <a:cs typeface="Calibri"/>
              </a:rPr>
              <a:t>architecture 	adapts</a:t>
            </a:r>
            <a:r>
              <a:rPr sz="2302" spc="4" dirty="0">
                <a:latin typeface="Calibri"/>
                <a:cs typeface="Calibri"/>
              </a:rPr>
              <a:t> </a:t>
            </a:r>
            <a:r>
              <a:rPr sz="2302" spc="-126" dirty="0">
                <a:latin typeface="Calibri"/>
                <a:cs typeface="Calibri"/>
              </a:rPr>
              <a:t>to</a:t>
            </a:r>
            <a:r>
              <a:rPr sz="2302" spc="-54" dirty="0">
                <a:latin typeface="Calibri"/>
                <a:cs typeface="Calibri"/>
              </a:rPr>
              <a:t> </a:t>
            </a:r>
            <a:r>
              <a:rPr sz="2302" spc="-17" dirty="0">
                <a:latin typeface="Calibri"/>
                <a:cs typeface="Calibri"/>
              </a:rPr>
              <a:t>growth.</a:t>
            </a:r>
            <a:endParaRPr sz="2302">
              <a:latin typeface="Calibri"/>
              <a:cs typeface="Calibri"/>
            </a:endParaRPr>
          </a:p>
          <a:p>
            <a:pPr marL="258900" indent="-247204">
              <a:spcBef>
                <a:spcPts val="167"/>
              </a:spcBef>
              <a:buChar char="•"/>
              <a:tabLst>
                <a:tab pos="258900" algn="l"/>
              </a:tabLst>
            </a:pPr>
            <a:r>
              <a:rPr sz="2177" dirty="0">
                <a:latin typeface="Calibri"/>
                <a:cs typeface="Calibri"/>
              </a:rPr>
              <a:t>High</a:t>
            </a:r>
            <a:r>
              <a:rPr sz="2177" spc="-84" dirty="0">
                <a:latin typeface="Calibri"/>
                <a:cs typeface="Calibri"/>
              </a:rPr>
              <a:t> </a:t>
            </a:r>
            <a:r>
              <a:rPr sz="2177" spc="-17" dirty="0">
                <a:latin typeface="Calibri"/>
                <a:cs typeface="Calibri"/>
              </a:rPr>
              <a:t>availability</a:t>
            </a:r>
            <a:r>
              <a:rPr sz="2177" spc="46" dirty="0">
                <a:latin typeface="Calibri"/>
                <a:cs typeface="Calibri"/>
              </a:rPr>
              <a:t> </a:t>
            </a:r>
            <a:r>
              <a:rPr sz="2177" dirty="0">
                <a:latin typeface="Calibri"/>
                <a:cs typeface="Calibri"/>
              </a:rPr>
              <a:t>is</a:t>
            </a:r>
            <a:r>
              <a:rPr sz="2177" spc="-121" dirty="0">
                <a:latin typeface="Calibri"/>
                <a:cs typeface="Calibri"/>
              </a:rPr>
              <a:t> </a:t>
            </a:r>
            <a:r>
              <a:rPr sz="2177" spc="-8" dirty="0">
                <a:latin typeface="Calibri"/>
                <a:cs typeface="Calibri"/>
              </a:rPr>
              <a:t>ensured.</a:t>
            </a:r>
            <a:endParaRPr sz="2177">
              <a:latin typeface="Calibri"/>
              <a:cs typeface="Calibri"/>
            </a:endParaRPr>
          </a:p>
          <a:p>
            <a:pPr marL="267406" indent="-254115">
              <a:lnSpc>
                <a:spcPts val="2407"/>
              </a:lnSpc>
              <a:spcBef>
                <a:spcPts val="318"/>
              </a:spcBef>
              <a:buChar char="•"/>
              <a:tabLst>
                <a:tab pos="267406" algn="l"/>
              </a:tabLst>
            </a:pPr>
            <a:r>
              <a:rPr sz="2093" spc="-92" dirty="0">
                <a:latin typeface="Calibri"/>
                <a:cs typeface="Calibri"/>
              </a:rPr>
              <a:t>A</a:t>
            </a:r>
            <a:r>
              <a:rPr sz="2093" spc="29" dirty="0">
                <a:latin typeface="Calibri"/>
                <a:cs typeface="Calibri"/>
              </a:rPr>
              <a:t> </a:t>
            </a:r>
            <a:r>
              <a:rPr sz="2093" dirty="0">
                <a:latin typeface="Calibri"/>
                <a:cs typeface="Calibri"/>
              </a:rPr>
              <a:t>future-prooffoundation</a:t>
            </a:r>
            <a:r>
              <a:rPr sz="2093" spc="180" dirty="0">
                <a:latin typeface="Calibri"/>
                <a:cs typeface="Calibri"/>
              </a:rPr>
              <a:t> </a:t>
            </a:r>
            <a:r>
              <a:rPr sz="2093" spc="-21" dirty="0">
                <a:latin typeface="Calibri"/>
                <a:cs typeface="Calibri"/>
              </a:rPr>
              <a:t>is</a:t>
            </a:r>
            <a:endParaRPr sz="2093">
              <a:latin typeface="Calibri"/>
              <a:cs typeface="Calibri"/>
            </a:endParaRPr>
          </a:p>
          <a:p>
            <a:pPr marL="258900">
              <a:lnSpc>
                <a:spcPts val="2658"/>
              </a:lnSpc>
            </a:pPr>
            <a:r>
              <a:rPr sz="2302" spc="-29" dirty="0">
                <a:latin typeface="Calibri"/>
                <a:cs typeface="Calibri"/>
              </a:rPr>
              <a:t>established.</a:t>
            </a:r>
            <a:endParaRPr sz="2302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1028717" y="2065375"/>
            <a:ext cx="2534270" cy="795686"/>
          </a:xfrm>
          <a:prstGeom prst="rect">
            <a:avLst/>
          </a:prstGeom>
        </p:spPr>
        <p:txBody>
          <a:bodyPr vert="horz" wrap="square" lIns="0" tIns="13291" rIns="0" bIns="0" rtlCol="0">
            <a:spAutoFit/>
          </a:bodyPr>
          <a:lstStyle/>
          <a:p>
            <a:pPr marL="12226">
              <a:lnSpc>
                <a:spcPts val="2980"/>
              </a:lnSpc>
              <a:spcBef>
                <a:spcPts val="105"/>
              </a:spcBef>
            </a:pPr>
            <a:r>
              <a:rPr sz="2595" spc="84" dirty="0">
                <a:latin typeface="Calibri"/>
                <a:cs typeface="Calibri"/>
              </a:rPr>
              <a:t>3.</a:t>
            </a:r>
            <a:r>
              <a:rPr sz="2595" spc="-67" dirty="0">
                <a:latin typeface="Calibri"/>
                <a:cs typeface="Calibri"/>
              </a:rPr>
              <a:t> </a:t>
            </a:r>
            <a:r>
              <a:rPr sz="2595" spc="109" dirty="0">
                <a:latin typeface="Calibri"/>
                <a:cs typeface="Calibri"/>
              </a:rPr>
              <a:t>Enhanced</a:t>
            </a:r>
            <a:r>
              <a:rPr sz="2595" spc="59" dirty="0">
                <a:latin typeface="Calibri"/>
                <a:cs typeface="Calibri"/>
              </a:rPr>
              <a:t> </a:t>
            </a:r>
            <a:r>
              <a:rPr sz="2595" spc="63" dirty="0">
                <a:latin typeface="Calibri"/>
                <a:cs typeface="Calibri"/>
              </a:rPr>
              <a:t>User</a:t>
            </a:r>
            <a:endParaRPr sz="2595">
              <a:latin typeface="Calibri"/>
              <a:cs typeface="Calibri"/>
            </a:endParaRPr>
          </a:p>
          <a:p>
            <a:pPr marL="10632">
              <a:lnSpc>
                <a:spcPts val="3131"/>
              </a:lnSpc>
            </a:pPr>
            <a:r>
              <a:rPr sz="2721" spc="-8" dirty="0">
                <a:latin typeface="Calibri"/>
                <a:cs typeface="Calibri"/>
              </a:rPr>
              <a:t>Experience</a:t>
            </a:r>
            <a:endParaRPr sz="2721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9966077" y="3204830"/>
            <a:ext cx="3493859" cy="1424993"/>
          </a:xfrm>
          <a:prstGeom prst="rect">
            <a:avLst/>
          </a:prstGeom>
        </p:spPr>
        <p:txBody>
          <a:bodyPr vert="horz" wrap="square" lIns="0" tIns="11164" rIns="0" bIns="0" rtlCol="0">
            <a:spAutoFit/>
          </a:bodyPr>
          <a:lstStyle/>
          <a:p>
            <a:pPr marL="259432" indent="-247736">
              <a:spcBef>
                <a:spcPts val="88"/>
              </a:spcBef>
              <a:buChar char="•"/>
              <a:tabLst>
                <a:tab pos="259432" algn="l"/>
              </a:tabLst>
            </a:pPr>
            <a:r>
              <a:rPr sz="2260" spc="-67" dirty="0">
                <a:latin typeface="Calibri"/>
                <a:cs typeface="Calibri"/>
              </a:rPr>
              <a:t>Intuitive,</a:t>
            </a:r>
            <a:r>
              <a:rPr sz="2260" spc="-63" dirty="0">
                <a:latin typeface="Calibri"/>
                <a:cs typeface="Calibri"/>
              </a:rPr>
              <a:t> </a:t>
            </a:r>
            <a:r>
              <a:rPr sz="2260" spc="-80" dirty="0">
                <a:latin typeface="Calibri"/>
                <a:cs typeface="Calibri"/>
              </a:rPr>
              <a:t>sing(e-</a:t>
            </a:r>
            <a:r>
              <a:rPr sz="2260" spc="-54" dirty="0">
                <a:latin typeface="Calibri"/>
                <a:cs typeface="Calibri"/>
              </a:rPr>
              <a:t>portal</a:t>
            </a:r>
            <a:r>
              <a:rPr sz="2260" spc="8" dirty="0">
                <a:latin typeface="Calibri"/>
                <a:cs typeface="Calibri"/>
              </a:rPr>
              <a:t> </a:t>
            </a:r>
            <a:r>
              <a:rPr sz="2260" spc="-46" dirty="0">
                <a:latin typeface="Calibri"/>
                <a:cs typeface="Calibri"/>
              </a:rPr>
              <a:t>access.</a:t>
            </a:r>
            <a:endParaRPr sz="2260">
              <a:latin typeface="Calibri"/>
              <a:cs typeface="Calibri"/>
            </a:endParaRPr>
          </a:p>
          <a:p>
            <a:pPr marL="257837" marR="540660" indent="-247736">
              <a:lnSpc>
                <a:spcPts val="2470"/>
              </a:lnSpc>
              <a:spcBef>
                <a:spcPts val="460"/>
              </a:spcBef>
              <a:buChar char="•"/>
              <a:tabLst>
                <a:tab pos="261026" algn="l"/>
              </a:tabLst>
            </a:pPr>
            <a:r>
              <a:rPr sz="2386" spc="-159" dirty="0">
                <a:latin typeface="Calibri"/>
                <a:cs typeface="Calibri"/>
              </a:rPr>
              <a:t>Improved</a:t>
            </a:r>
            <a:r>
              <a:rPr sz="2386" spc="80" dirty="0">
                <a:latin typeface="Calibri"/>
                <a:cs typeface="Calibri"/>
              </a:rPr>
              <a:t> </a:t>
            </a:r>
            <a:r>
              <a:rPr sz="2386" spc="-167" dirty="0">
                <a:latin typeface="Calibri"/>
                <a:cs typeface="Calibri"/>
              </a:rPr>
              <a:t>engagement</a:t>
            </a:r>
            <a:r>
              <a:rPr sz="2386" spc="63" dirty="0">
                <a:latin typeface="Calibri"/>
                <a:cs typeface="Calibri"/>
              </a:rPr>
              <a:t> </a:t>
            </a:r>
            <a:r>
              <a:rPr sz="2386" spc="-356" dirty="0">
                <a:latin typeface="Calibri"/>
                <a:cs typeface="Calibri"/>
              </a:rPr>
              <a:t>&amp; 	</a:t>
            </a:r>
            <a:r>
              <a:rPr sz="2386" spc="-59" dirty="0">
                <a:latin typeface="Calibri"/>
                <a:cs typeface="Calibri"/>
              </a:rPr>
              <a:t>satisfaction.</a:t>
            </a:r>
            <a:endParaRPr sz="2386">
              <a:latin typeface="Calibri"/>
              <a:cs typeface="Calibri"/>
            </a:endParaRPr>
          </a:p>
          <a:p>
            <a:pPr marL="262621" indent="-250926">
              <a:spcBef>
                <a:spcPts val="134"/>
              </a:spcBef>
              <a:buChar char="•"/>
              <a:tabLst>
                <a:tab pos="262621" algn="l"/>
              </a:tabLst>
            </a:pPr>
            <a:r>
              <a:rPr sz="2260" spc="-50" dirty="0">
                <a:latin typeface="Calibri"/>
                <a:cs typeface="Calibri"/>
              </a:rPr>
              <a:t>Simplified</a:t>
            </a:r>
            <a:r>
              <a:rPr sz="2260" spc="-59" dirty="0">
                <a:latin typeface="Calibri"/>
                <a:cs typeface="Calibri"/>
              </a:rPr>
              <a:t> </a:t>
            </a:r>
            <a:r>
              <a:rPr sz="2260" spc="-8" dirty="0">
                <a:latin typeface="Calibri"/>
                <a:cs typeface="Calibri"/>
              </a:rPr>
              <a:t>navigation.</a:t>
            </a:r>
            <a:endParaRPr sz="226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272815" y="5803899"/>
            <a:ext cx="10181206" cy="1226687"/>
          </a:xfrm>
          <a:prstGeom prst="rect">
            <a:avLst/>
          </a:prstGeom>
        </p:spPr>
        <p:txBody>
          <a:bodyPr vert="horz" wrap="square" lIns="0" tIns="32961" rIns="0" bIns="0" rtlCol="0">
            <a:spAutoFit/>
          </a:bodyPr>
          <a:lstStyle/>
          <a:p>
            <a:pPr marL="10632" marR="4253" indent="7443" algn="ctr">
              <a:lnSpc>
                <a:spcPct val="94900"/>
              </a:lnSpc>
              <a:spcBef>
                <a:spcPts val="260"/>
              </a:spcBef>
            </a:pPr>
            <a:r>
              <a:rPr sz="2721" spc="-21" dirty="0">
                <a:latin typeface="Calibri"/>
                <a:cs typeface="Calibri"/>
              </a:rPr>
              <a:t>Overall</a:t>
            </a:r>
            <a:r>
              <a:rPr sz="2721" spc="-176" dirty="0">
                <a:latin typeface="Calibri"/>
                <a:cs typeface="Calibri"/>
              </a:rPr>
              <a:t> </a:t>
            </a:r>
            <a:r>
              <a:rPr sz="2721" dirty="0">
                <a:latin typeface="Calibri"/>
                <a:cs typeface="Calibri"/>
              </a:rPr>
              <a:t>Impact:</a:t>
            </a:r>
            <a:r>
              <a:rPr sz="2721" spc="-155" dirty="0">
                <a:latin typeface="Calibri"/>
                <a:cs typeface="Calibri"/>
              </a:rPr>
              <a:t> </a:t>
            </a:r>
            <a:r>
              <a:rPr sz="2721" spc="-59" dirty="0">
                <a:latin typeface="Calibri"/>
                <a:cs typeface="Calibri"/>
              </a:rPr>
              <a:t>The</a:t>
            </a:r>
            <a:r>
              <a:rPr sz="2721" spc="-95" dirty="0">
                <a:latin typeface="Calibri"/>
                <a:cs typeface="Calibri"/>
              </a:rPr>
              <a:t> </a:t>
            </a:r>
            <a:r>
              <a:rPr sz="2721" spc="-75" dirty="0">
                <a:latin typeface="Calibri"/>
                <a:cs typeface="Calibri"/>
              </a:rPr>
              <a:t>ITU</a:t>
            </a:r>
            <a:r>
              <a:rPr sz="2721" spc="-80" dirty="0">
                <a:latin typeface="Calibri"/>
                <a:cs typeface="Calibri"/>
              </a:rPr>
              <a:t> </a:t>
            </a:r>
            <a:r>
              <a:rPr sz="2721" spc="-117" dirty="0">
                <a:latin typeface="Calibri"/>
                <a:cs typeface="Calibri"/>
              </a:rPr>
              <a:t>NovaNexus</a:t>
            </a:r>
            <a:r>
              <a:rPr sz="2721" spc="4" dirty="0">
                <a:latin typeface="Calibri"/>
                <a:cs typeface="Calibri"/>
              </a:rPr>
              <a:t> </a:t>
            </a:r>
            <a:r>
              <a:rPr sz="2721" spc="-63" dirty="0">
                <a:latin typeface="Calibri"/>
                <a:cs typeface="Calibri"/>
              </a:rPr>
              <a:t>project</a:t>
            </a:r>
            <a:r>
              <a:rPr sz="2721" spc="-92" dirty="0">
                <a:latin typeface="Calibri"/>
                <a:cs typeface="Calibri"/>
              </a:rPr>
              <a:t> </a:t>
            </a:r>
            <a:r>
              <a:rPr sz="2721" spc="-21" dirty="0">
                <a:latin typeface="Calibri"/>
                <a:cs typeface="Calibri"/>
              </a:rPr>
              <a:t>successfully</a:t>
            </a:r>
            <a:r>
              <a:rPr sz="2721" spc="25" dirty="0">
                <a:latin typeface="Calibri"/>
                <a:cs typeface="Calibri"/>
              </a:rPr>
              <a:t> </a:t>
            </a:r>
            <a:r>
              <a:rPr sz="2721" spc="-42" dirty="0">
                <a:latin typeface="Calibri"/>
                <a:cs typeface="Calibri"/>
              </a:rPr>
              <a:t>delivered</a:t>
            </a:r>
            <a:r>
              <a:rPr sz="2721" spc="4" dirty="0">
                <a:latin typeface="Calibri"/>
                <a:cs typeface="Calibri"/>
              </a:rPr>
              <a:t> </a:t>
            </a:r>
            <a:r>
              <a:rPr sz="2721" dirty="0">
                <a:latin typeface="Calibri"/>
                <a:cs typeface="Calibri"/>
              </a:rPr>
              <a:t>a</a:t>
            </a:r>
            <a:r>
              <a:rPr sz="2721" spc="-163" dirty="0">
                <a:latin typeface="Calibri"/>
                <a:cs typeface="Calibri"/>
              </a:rPr>
              <a:t> </a:t>
            </a:r>
            <a:r>
              <a:rPr sz="2721" spc="-8" dirty="0">
                <a:latin typeface="Calibri"/>
                <a:cs typeface="Calibri"/>
              </a:rPr>
              <a:t>unified, scalable,</a:t>
            </a:r>
            <a:r>
              <a:rPr sz="2721" spc="-147" dirty="0">
                <a:latin typeface="Calibri"/>
                <a:cs typeface="Calibri"/>
              </a:rPr>
              <a:t> </a:t>
            </a:r>
            <a:r>
              <a:rPr sz="2721" spc="-29" dirty="0">
                <a:latin typeface="Calibri"/>
                <a:cs typeface="Calibri"/>
              </a:rPr>
              <a:t>and</a:t>
            </a:r>
            <a:r>
              <a:rPr sz="2721" spc="-126" dirty="0">
                <a:latin typeface="Calibri"/>
                <a:cs typeface="Calibri"/>
              </a:rPr>
              <a:t> </a:t>
            </a:r>
            <a:r>
              <a:rPr sz="2721" dirty="0">
                <a:latin typeface="Calibri"/>
                <a:cs typeface="Calibri"/>
              </a:rPr>
              <a:t>ekicient</a:t>
            </a:r>
            <a:r>
              <a:rPr sz="2721" spc="-151" dirty="0">
                <a:latin typeface="Calibri"/>
                <a:cs typeface="Calibri"/>
              </a:rPr>
              <a:t> </a:t>
            </a:r>
            <a:r>
              <a:rPr sz="2721" spc="-50" dirty="0">
                <a:latin typeface="Calibri"/>
                <a:cs typeface="Calibri"/>
              </a:rPr>
              <a:t>platform</a:t>
            </a:r>
            <a:r>
              <a:rPr sz="2721" spc="4" dirty="0">
                <a:latin typeface="Calibri"/>
                <a:cs typeface="Calibri"/>
              </a:rPr>
              <a:t> </a:t>
            </a:r>
            <a:r>
              <a:rPr sz="2721" spc="-59" dirty="0">
                <a:latin typeface="Calibri"/>
                <a:cs typeface="Calibri"/>
              </a:rPr>
              <a:t>that</a:t>
            </a:r>
            <a:r>
              <a:rPr sz="2721" spc="-95" dirty="0">
                <a:latin typeface="Calibri"/>
                <a:cs typeface="Calibri"/>
              </a:rPr>
              <a:t> </a:t>
            </a:r>
            <a:r>
              <a:rPr sz="2721" spc="-46" dirty="0">
                <a:latin typeface="Calibri"/>
                <a:cs typeface="Calibri"/>
              </a:rPr>
              <a:t>streamlines </a:t>
            </a:r>
            <a:r>
              <a:rPr sz="2721" spc="-38" dirty="0">
                <a:latin typeface="Calibri"/>
                <a:cs typeface="Calibri"/>
              </a:rPr>
              <a:t>university</a:t>
            </a:r>
            <a:r>
              <a:rPr sz="2721" spc="-46" dirty="0">
                <a:latin typeface="Calibri"/>
                <a:cs typeface="Calibri"/>
              </a:rPr>
              <a:t> </a:t>
            </a:r>
            <a:r>
              <a:rPr sz="2721" spc="-50" dirty="0">
                <a:latin typeface="Calibri"/>
                <a:cs typeface="Calibri"/>
              </a:rPr>
              <a:t>operations</a:t>
            </a:r>
            <a:r>
              <a:rPr sz="2721" spc="-80" dirty="0">
                <a:latin typeface="Calibri"/>
                <a:cs typeface="Calibri"/>
              </a:rPr>
              <a:t> </a:t>
            </a:r>
            <a:r>
              <a:rPr sz="2721" spc="-21" dirty="0">
                <a:latin typeface="Calibri"/>
                <a:cs typeface="Calibri"/>
              </a:rPr>
              <a:t>and </a:t>
            </a:r>
            <a:r>
              <a:rPr sz="2721" spc="-38" dirty="0">
                <a:latin typeface="Calibri"/>
                <a:cs typeface="Calibri"/>
              </a:rPr>
              <a:t>enhances</a:t>
            </a:r>
            <a:r>
              <a:rPr sz="2721" spc="-29" dirty="0">
                <a:latin typeface="Calibri"/>
                <a:cs typeface="Calibri"/>
              </a:rPr>
              <a:t> </a:t>
            </a:r>
            <a:r>
              <a:rPr sz="2721" spc="-71" dirty="0">
                <a:latin typeface="Calibri"/>
                <a:cs typeface="Calibri"/>
              </a:rPr>
              <a:t>the</a:t>
            </a:r>
            <a:r>
              <a:rPr sz="2721" spc="-109" dirty="0">
                <a:latin typeface="Calibri"/>
                <a:cs typeface="Calibri"/>
              </a:rPr>
              <a:t> </a:t>
            </a:r>
            <a:r>
              <a:rPr sz="2721" spc="-42" dirty="0">
                <a:latin typeface="Calibri"/>
                <a:cs typeface="Calibri"/>
              </a:rPr>
              <a:t>user</a:t>
            </a:r>
            <a:r>
              <a:rPr sz="2721" spc="-113" dirty="0">
                <a:latin typeface="Calibri"/>
                <a:cs typeface="Calibri"/>
              </a:rPr>
              <a:t> </a:t>
            </a:r>
            <a:r>
              <a:rPr sz="2721" spc="-63" dirty="0">
                <a:latin typeface="Calibri"/>
                <a:cs typeface="Calibri"/>
              </a:rPr>
              <a:t>experience</a:t>
            </a:r>
            <a:r>
              <a:rPr sz="2721" spc="-25" dirty="0">
                <a:latin typeface="Calibri"/>
                <a:cs typeface="Calibri"/>
              </a:rPr>
              <a:t> </a:t>
            </a:r>
            <a:r>
              <a:rPr sz="2721" spc="-75" dirty="0">
                <a:latin typeface="Calibri"/>
                <a:cs typeface="Calibri"/>
              </a:rPr>
              <a:t>for</a:t>
            </a:r>
            <a:r>
              <a:rPr sz="2721" spc="-121" dirty="0">
                <a:latin typeface="Calibri"/>
                <a:cs typeface="Calibri"/>
              </a:rPr>
              <a:t> </a:t>
            </a:r>
            <a:r>
              <a:rPr sz="2721" spc="46" dirty="0">
                <a:latin typeface="Calibri"/>
                <a:cs typeface="Calibri"/>
              </a:rPr>
              <a:t>all</a:t>
            </a:r>
            <a:r>
              <a:rPr sz="2721" spc="-243" dirty="0">
                <a:latin typeface="Calibri"/>
                <a:cs typeface="Calibri"/>
              </a:rPr>
              <a:t> </a:t>
            </a:r>
            <a:r>
              <a:rPr sz="2721" spc="-8" dirty="0">
                <a:latin typeface="Calibri"/>
                <a:cs typeface="Calibri"/>
              </a:rPr>
              <a:t>stakeholders.</a:t>
            </a:r>
            <a:endParaRPr sz="2721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2380528" y="7391105"/>
            <a:ext cx="1456660" cy="437687"/>
          </a:xfrm>
          <a:prstGeom prst="rect">
            <a:avLst/>
          </a:prstGeom>
        </p:spPr>
        <p:txBody>
          <a:bodyPr vert="horz" wrap="square" lIns="0" tIns="14354" rIns="0" bIns="0" rtlCol="0">
            <a:spAutoFit/>
          </a:bodyPr>
          <a:lstStyle/>
          <a:p>
            <a:pPr algn="ctr">
              <a:lnSpc>
                <a:spcPts val="1691"/>
              </a:lnSpc>
              <a:spcBef>
                <a:spcPts val="113"/>
              </a:spcBef>
            </a:pPr>
            <a:r>
              <a:rPr sz="1423" dirty="0">
                <a:latin typeface="Calibri"/>
                <a:cs typeface="Calibri"/>
              </a:rPr>
              <a:t>Scan</a:t>
            </a:r>
            <a:r>
              <a:rPr sz="1423" spc="-8" dirty="0">
                <a:latin typeface="Calibri"/>
                <a:cs typeface="Calibri"/>
              </a:rPr>
              <a:t> </a:t>
            </a:r>
            <a:r>
              <a:rPr sz="1423" spc="-54" dirty="0">
                <a:solidFill>
                  <a:srgbClr val="1C1C1C"/>
                </a:solidFill>
                <a:latin typeface="Calibri"/>
                <a:cs typeface="Calibri"/>
              </a:rPr>
              <a:t>to</a:t>
            </a:r>
            <a:r>
              <a:rPr sz="1423" spc="-42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423" spc="-38" dirty="0">
                <a:latin typeface="Calibri"/>
                <a:cs typeface="Calibri"/>
              </a:rPr>
              <a:t>view</a:t>
            </a:r>
            <a:r>
              <a:rPr sz="1423" dirty="0">
                <a:latin typeface="Calibri"/>
                <a:cs typeface="Calibri"/>
              </a:rPr>
              <a:t> </a:t>
            </a:r>
            <a:r>
              <a:rPr sz="1423" spc="-8" dirty="0">
                <a:latin typeface="Calibri"/>
                <a:cs typeface="Calibri"/>
              </a:rPr>
              <a:t>project</a:t>
            </a:r>
            <a:endParaRPr sz="1423">
              <a:latin typeface="Calibri"/>
              <a:cs typeface="Calibri"/>
            </a:endParaRPr>
          </a:p>
          <a:p>
            <a:pPr marR="1595" algn="ctr">
              <a:lnSpc>
                <a:spcPts val="1591"/>
              </a:lnSpc>
            </a:pPr>
            <a:r>
              <a:rPr sz="1340" spc="-8" dirty="0">
                <a:latin typeface="Calibri"/>
                <a:cs typeface="Calibri"/>
              </a:rPr>
              <a:t>repository</a:t>
            </a:r>
            <a:endParaRPr sz="134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3172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14986" y="1817727"/>
            <a:ext cx="4944308" cy="4597718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58666" y="596146"/>
            <a:ext cx="7626667" cy="13549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5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The Challenge: Fragmented University IT Systems</a:t>
            </a:r>
            <a:endParaRPr lang="en-US" sz="4250" dirty="0"/>
          </a:p>
        </p:txBody>
      </p:sp>
      <p:sp>
        <p:nvSpPr>
          <p:cNvPr id="5" name="Text 1"/>
          <p:cNvSpPr/>
          <p:nvPr/>
        </p:nvSpPr>
        <p:spPr>
          <a:xfrm>
            <a:off x="758666" y="2276237"/>
            <a:ext cx="7626667" cy="6936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Many universities use disparate, legacy systems, leading to significant inefficiencies.</a:t>
            </a:r>
            <a:endParaRPr lang="en-US" sz="1700" dirty="0"/>
          </a:p>
        </p:txBody>
      </p:sp>
      <p:sp>
        <p:nvSpPr>
          <p:cNvPr id="6" name="Shape 2"/>
          <p:cNvSpPr/>
          <p:nvPr/>
        </p:nvSpPr>
        <p:spPr>
          <a:xfrm>
            <a:off x="758666" y="3538895"/>
            <a:ext cx="3704987" cy="1951553"/>
          </a:xfrm>
          <a:prstGeom prst="roundRect">
            <a:avLst>
              <a:gd name="adj" fmla="val 7497"/>
            </a:avLst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en-PK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8666" y="3508415"/>
            <a:ext cx="3704987" cy="121920"/>
          </a:xfrm>
          <a:prstGeom prst="rect">
            <a:avLst/>
          </a:prstGeom>
        </p:spPr>
      </p:pic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6000" y="3213735"/>
            <a:ext cx="650319" cy="650319"/>
          </a:xfrm>
          <a:prstGeom prst="rect">
            <a:avLst/>
          </a:prstGeom>
        </p:spPr>
      </p:pic>
      <p:pic>
        <p:nvPicPr>
          <p:cNvPr id="9" name="Image 4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481143" y="3408759"/>
            <a:ext cx="260033" cy="260033"/>
          </a:xfrm>
          <a:prstGeom prst="rect">
            <a:avLst/>
          </a:prstGeom>
        </p:spPr>
      </p:pic>
      <p:sp>
        <p:nvSpPr>
          <p:cNvPr id="10" name="Text 3"/>
          <p:cNvSpPr/>
          <p:nvPr/>
        </p:nvSpPr>
        <p:spPr>
          <a:xfrm>
            <a:off x="1005840" y="4080867"/>
            <a:ext cx="2966323" cy="3387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Walled-off information</a:t>
            </a:r>
            <a:endParaRPr lang="en-US" sz="2100" dirty="0"/>
          </a:p>
        </p:txBody>
      </p:sp>
      <p:sp>
        <p:nvSpPr>
          <p:cNvPr id="11" name="Text 4"/>
          <p:cNvSpPr/>
          <p:nvPr/>
        </p:nvSpPr>
        <p:spPr>
          <a:xfrm>
            <a:off x="1005840" y="4549616"/>
            <a:ext cx="3210639" cy="6936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Information is spread across disconnected platforms.</a:t>
            </a:r>
            <a:endParaRPr lang="en-US" sz="1700" dirty="0"/>
          </a:p>
        </p:txBody>
      </p:sp>
      <p:sp>
        <p:nvSpPr>
          <p:cNvPr id="12" name="Shape 5"/>
          <p:cNvSpPr/>
          <p:nvPr/>
        </p:nvSpPr>
        <p:spPr>
          <a:xfrm>
            <a:off x="4680347" y="3538895"/>
            <a:ext cx="3704987" cy="1951553"/>
          </a:xfrm>
          <a:prstGeom prst="roundRect">
            <a:avLst>
              <a:gd name="adj" fmla="val 7497"/>
            </a:avLst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en-PK"/>
          </a:p>
        </p:txBody>
      </p:sp>
      <p:pic>
        <p:nvPicPr>
          <p:cNvPr id="13" name="Image 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0347" y="3508415"/>
            <a:ext cx="3704987" cy="121920"/>
          </a:xfrm>
          <a:prstGeom prst="rect">
            <a:avLst/>
          </a:prstGeom>
        </p:spPr>
      </p:pic>
      <p:pic>
        <p:nvPicPr>
          <p:cNvPr id="14" name="Image 6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7681" y="3213735"/>
            <a:ext cx="650319" cy="650319"/>
          </a:xfrm>
          <a:prstGeom prst="rect">
            <a:avLst/>
          </a:prstGeom>
        </p:spPr>
      </p:pic>
      <p:pic>
        <p:nvPicPr>
          <p:cNvPr id="15" name="Image 7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402824" y="3408759"/>
            <a:ext cx="260033" cy="260033"/>
          </a:xfrm>
          <a:prstGeom prst="rect">
            <a:avLst/>
          </a:prstGeom>
        </p:spPr>
      </p:pic>
      <p:sp>
        <p:nvSpPr>
          <p:cNvPr id="16" name="Text 6"/>
          <p:cNvSpPr/>
          <p:nvPr/>
        </p:nvSpPr>
        <p:spPr>
          <a:xfrm>
            <a:off x="4927521" y="4080867"/>
            <a:ext cx="2920484" cy="3387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Administrative Friction</a:t>
            </a:r>
            <a:endParaRPr lang="en-US" sz="2100" dirty="0"/>
          </a:p>
        </p:txBody>
      </p:sp>
      <p:sp>
        <p:nvSpPr>
          <p:cNvPr id="17" name="Text 7"/>
          <p:cNvSpPr/>
          <p:nvPr/>
        </p:nvSpPr>
        <p:spPr>
          <a:xfrm>
            <a:off x="4927521" y="4549616"/>
            <a:ext cx="3210639" cy="6936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Workflows are slow, manual, and error-prone.</a:t>
            </a:r>
            <a:endParaRPr lang="en-US" sz="1700" dirty="0"/>
          </a:p>
        </p:txBody>
      </p:sp>
      <p:sp>
        <p:nvSpPr>
          <p:cNvPr id="18" name="Shape 8"/>
          <p:cNvSpPr/>
          <p:nvPr/>
        </p:nvSpPr>
        <p:spPr>
          <a:xfrm>
            <a:off x="758666" y="6032302"/>
            <a:ext cx="7626667" cy="1604724"/>
          </a:xfrm>
          <a:prstGeom prst="roundRect">
            <a:avLst>
              <a:gd name="adj" fmla="val 9117"/>
            </a:avLst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en-PK"/>
          </a:p>
        </p:txBody>
      </p:sp>
      <p:pic>
        <p:nvPicPr>
          <p:cNvPr id="19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58666" y="6001822"/>
            <a:ext cx="7626667" cy="121920"/>
          </a:xfrm>
          <a:prstGeom prst="rect">
            <a:avLst/>
          </a:prstGeom>
        </p:spPr>
      </p:pic>
      <p:pic>
        <p:nvPicPr>
          <p:cNvPr id="20" name="Image 9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46840" y="5707142"/>
            <a:ext cx="650319" cy="650319"/>
          </a:xfrm>
          <a:prstGeom prst="rect">
            <a:avLst/>
          </a:prstGeom>
        </p:spPr>
      </p:pic>
      <p:pic>
        <p:nvPicPr>
          <p:cNvPr id="21" name="Image 10" descr="preencoded.png"/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441984" y="5902166"/>
            <a:ext cx="260033" cy="260033"/>
          </a:xfrm>
          <a:prstGeom prst="rect">
            <a:avLst/>
          </a:prstGeom>
        </p:spPr>
      </p:pic>
      <p:sp>
        <p:nvSpPr>
          <p:cNvPr id="22" name="Text 9"/>
          <p:cNvSpPr/>
          <p:nvPr/>
        </p:nvSpPr>
        <p:spPr>
          <a:xfrm>
            <a:off x="1005840" y="6574274"/>
            <a:ext cx="2709863" cy="3387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Lack of Scalability</a:t>
            </a:r>
            <a:endParaRPr lang="en-US" sz="2100" dirty="0"/>
          </a:p>
        </p:txBody>
      </p:sp>
      <p:sp>
        <p:nvSpPr>
          <p:cNvPr id="23" name="Text 10"/>
          <p:cNvSpPr/>
          <p:nvPr/>
        </p:nvSpPr>
        <p:spPr>
          <a:xfrm>
            <a:off x="1005840" y="7043023"/>
            <a:ext cx="7132320" cy="3468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Old systems struggle with peak loads, like enrollment periods.</a:t>
            </a:r>
            <a:endParaRPr lang="en-US" sz="17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78763" y="454700"/>
            <a:ext cx="8311515" cy="5168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50"/>
              </a:lnSpc>
              <a:buNone/>
            </a:pPr>
            <a:r>
              <a:rPr lang="en-US" sz="325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The Solution: Unified University Ecosystem</a:t>
            </a:r>
            <a:endParaRPr lang="en-US" sz="3250" dirty="0"/>
          </a:p>
        </p:txBody>
      </p:sp>
      <p:sp>
        <p:nvSpPr>
          <p:cNvPr id="3" name="Text 1"/>
          <p:cNvSpPr/>
          <p:nvPr/>
        </p:nvSpPr>
        <p:spPr>
          <a:xfrm>
            <a:off x="578763" y="1302306"/>
            <a:ext cx="13472874" cy="2645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Our goal is to create a single, integrated platform connecting all university facets, centered around a holistic knowledge base.</a:t>
            </a:r>
            <a:endParaRPr lang="en-US" sz="13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1729610-20DE-0A20-9D0A-CBB3F58A1C1E}"/>
              </a:ext>
            </a:extLst>
          </p:cNvPr>
          <p:cNvSpPr/>
          <p:nvPr/>
        </p:nvSpPr>
        <p:spPr>
          <a:xfrm>
            <a:off x="12609095" y="7555430"/>
            <a:ext cx="2021305" cy="6015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8318" y="1712673"/>
            <a:ext cx="11813763" cy="644433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74194"/>
            <a:ext cx="638591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Multi-Portal Experience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336602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ITU NovaNexus consolidates university functions into three distinct, role-based portals for administrators, faculty, and students.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317558"/>
            <a:ext cx="4196358" cy="3737848"/>
          </a:xfrm>
          <a:prstGeom prst="roundRect">
            <a:avLst>
              <a:gd name="adj" fmla="val 2549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C8C9CF"/>
            </a:solidFill>
            <a:prstDash val="solid"/>
          </a:ln>
        </p:spPr>
        <p:txBody>
          <a:bodyPr/>
          <a:lstStyle/>
          <a:p>
            <a:endParaRPr lang="en-PK"/>
          </a:p>
        </p:txBody>
      </p:sp>
      <p:sp>
        <p:nvSpPr>
          <p:cNvPr id="5" name="Shape 3"/>
          <p:cNvSpPr/>
          <p:nvPr/>
        </p:nvSpPr>
        <p:spPr>
          <a:xfrm>
            <a:off x="824270" y="3348038"/>
            <a:ext cx="4135398" cy="680442"/>
          </a:xfrm>
          <a:prstGeom prst="roundRect">
            <a:avLst>
              <a:gd name="adj" fmla="val 8626"/>
            </a:avLst>
          </a:prstGeom>
          <a:solidFill>
            <a:srgbClr val="E2E3E9"/>
          </a:solidFill>
          <a:ln/>
        </p:spPr>
        <p:txBody>
          <a:bodyPr/>
          <a:lstStyle/>
          <a:p>
            <a:endParaRPr lang="en-PK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21888" y="3514249"/>
            <a:ext cx="340162" cy="340162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051084" y="425529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Admin Portal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1051084" y="4745712"/>
            <a:ext cx="36817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Secure login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1051084" y="5187910"/>
            <a:ext cx="36817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Register students/faculty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1051084" y="5630108"/>
            <a:ext cx="36817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Create courses, assign faculty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1051084" y="6072307"/>
            <a:ext cx="36817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View schedules, send messages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5216962" y="3317558"/>
            <a:ext cx="4196358" cy="3737848"/>
          </a:xfrm>
          <a:prstGeom prst="roundRect">
            <a:avLst>
              <a:gd name="adj" fmla="val 2549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C8C9CF"/>
            </a:solidFill>
            <a:prstDash val="solid"/>
          </a:ln>
        </p:spPr>
        <p:txBody>
          <a:bodyPr/>
          <a:lstStyle/>
          <a:p>
            <a:endParaRPr lang="en-PK"/>
          </a:p>
        </p:txBody>
      </p:sp>
      <p:sp>
        <p:nvSpPr>
          <p:cNvPr id="13" name="Shape 10"/>
          <p:cNvSpPr/>
          <p:nvPr/>
        </p:nvSpPr>
        <p:spPr>
          <a:xfrm>
            <a:off x="5247442" y="3348038"/>
            <a:ext cx="4135398" cy="680442"/>
          </a:xfrm>
          <a:prstGeom prst="roundRect">
            <a:avLst>
              <a:gd name="adj" fmla="val 8626"/>
            </a:avLst>
          </a:prstGeom>
          <a:solidFill>
            <a:srgbClr val="E2E3E9"/>
          </a:solidFill>
          <a:ln/>
        </p:spPr>
        <p:txBody>
          <a:bodyPr/>
          <a:lstStyle/>
          <a:p>
            <a:endParaRPr lang="en-PK"/>
          </a:p>
        </p:txBody>
      </p:sp>
      <p:pic>
        <p:nvPicPr>
          <p:cNvPr id="14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45060" y="3514249"/>
            <a:ext cx="340162" cy="340162"/>
          </a:xfrm>
          <a:prstGeom prst="rect">
            <a:avLst/>
          </a:prstGeom>
        </p:spPr>
      </p:pic>
      <p:sp>
        <p:nvSpPr>
          <p:cNvPr id="15" name="Text 11"/>
          <p:cNvSpPr/>
          <p:nvPr/>
        </p:nvSpPr>
        <p:spPr>
          <a:xfrm>
            <a:off x="5474256" y="425529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Faculty Portal</a:t>
            </a:r>
            <a:endParaRPr lang="en-US" sz="2200" dirty="0"/>
          </a:p>
        </p:txBody>
      </p:sp>
      <p:sp>
        <p:nvSpPr>
          <p:cNvPr id="16" name="Text 12"/>
          <p:cNvSpPr/>
          <p:nvPr/>
        </p:nvSpPr>
        <p:spPr>
          <a:xfrm>
            <a:off x="5474256" y="4745712"/>
            <a:ext cx="36817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Faculty authentication</a:t>
            </a:r>
            <a:endParaRPr lang="en-US" sz="1750" dirty="0"/>
          </a:p>
        </p:txBody>
      </p:sp>
      <p:sp>
        <p:nvSpPr>
          <p:cNvPr id="17" name="Text 13"/>
          <p:cNvSpPr/>
          <p:nvPr/>
        </p:nvSpPr>
        <p:spPr>
          <a:xfrm>
            <a:off x="5474256" y="5187910"/>
            <a:ext cx="36817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View assigned courses</a:t>
            </a:r>
            <a:endParaRPr lang="en-US" sz="1750" dirty="0"/>
          </a:p>
        </p:txBody>
      </p:sp>
      <p:sp>
        <p:nvSpPr>
          <p:cNvPr id="18" name="Text 14"/>
          <p:cNvSpPr/>
          <p:nvPr/>
        </p:nvSpPr>
        <p:spPr>
          <a:xfrm>
            <a:off x="5474256" y="5630108"/>
            <a:ext cx="36817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Schedule course updates</a:t>
            </a:r>
            <a:endParaRPr lang="en-US" sz="1750" dirty="0"/>
          </a:p>
        </p:txBody>
      </p:sp>
      <p:sp>
        <p:nvSpPr>
          <p:cNvPr id="19" name="Text 15"/>
          <p:cNvSpPr/>
          <p:nvPr/>
        </p:nvSpPr>
        <p:spPr>
          <a:xfrm>
            <a:off x="5474256" y="6072307"/>
            <a:ext cx="36817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Message admin/students</a:t>
            </a:r>
            <a:endParaRPr lang="en-US" sz="1750" dirty="0"/>
          </a:p>
        </p:txBody>
      </p:sp>
      <p:sp>
        <p:nvSpPr>
          <p:cNvPr id="20" name="Shape 16"/>
          <p:cNvSpPr/>
          <p:nvPr/>
        </p:nvSpPr>
        <p:spPr>
          <a:xfrm>
            <a:off x="9640133" y="3317558"/>
            <a:ext cx="4196358" cy="3737848"/>
          </a:xfrm>
          <a:prstGeom prst="roundRect">
            <a:avLst>
              <a:gd name="adj" fmla="val 2549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C8C9CF"/>
            </a:solidFill>
            <a:prstDash val="solid"/>
          </a:ln>
        </p:spPr>
        <p:txBody>
          <a:bodyPr/>
          <a:lstStyle/>
          <a:p>
            <a:endParaRPr lang="en-PK"/>
          </a:p>
        </p:txBody>
      </p:sp>
      <p:sp>
        <p:nvSpPr>
          <p:cNvPr id="21" name="Shape 17"/>
          <p:cNvSpPr/>
          <p:nvPr/>
        </p:nvSpPr>
        <p:spPr>
          <a:xfrm>
            <a:off x="9670613" y="3348038"/>
            <a:ext cx="4135398" cy="680442"/>
          </a:xfrm>
          <a:prstGeom prst="roundRect">
            <a:avLst>
              <a:gd name="adj" fmla="val 8626"/>
            </a:avLst>
          </a:prstGeom>
          <a:solidFill>
            <a:srgbClr val="E2E3E9"/>
          </a:solidFill>
          <a:ln/>
        </p:spPr>
        <p:txBody>
          <a:bodyPr/>
          <a:lstStyle/>
          <a:p>
            <a:endParaRPr lang="en-PK"/>
          </a:p>
        </p:txBody>
      </p:sp>
      <p:pic>
        <p:nvPicPr>
          <p:cNvPr id="22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568232" y="3514249"/>
            <a:ext cx="340162" cy="340162"/>
          </a:xfrm>
          <a:prstGeom prst="rect">
            <a:avLst/>
          </a:prstGeom>
        </p:spPr>
      </p:pic>
      <p:sp>
        <p:nvSpPr>
          <p:cNvPr id="23" name="Text 18"/>
          <p:cNvSpPr/>
          <p:nvPr/>
        </p:nvSpPr>
        <p:spPr>
          <a:xfrm>
            <a:off x="9897427" y="425529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Student Portal</a:t>
            </a:r>
            <a:endParaRPr lang="en-US" sz="2200" dirty="0"/>
          </a:p>
        </p:txBody>
      </p:sp>
      <p:sp>
        <p:nvSpPr>
          <p:cNvPr id="24" name="Text 19"/>
          <p:cNvSpPr/>
          <p:nvPr/>
        </p:nvSpPr>
        <p:spPr>
          <a:xfrm>
            <a:off x="9897427" y="4745712"/>
            <a:ext cx="36817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Student authentication</a:t>
            </a:r>
            <a:endParaRPr lang="en-US" sz="1750" dirty="0"/>
          </a:p>
        </p:txBody>
      </p:sp>
      <p:sp>
        <p:nvSpPr>
          <p:cNvPr id="25" name="Text 20"/>
          <p:cNvSpPr/>
          <p:nvPr/>
        </p:nvSpPr>
        <p:spPr>
          <a:xfrm>
            <a:off x="9897427" y="5187910"/>
            <a:ext cx="36817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View available courses</a:t>
            </a:r>
            <a:endParaRPr lang="en-US" sz="1750" dirty="0"/>
          </a:p>
        </p:txBody>
      </p:sp>
      <p:sp>
        <p:nvSpPr>
          <p:cNvPr id="26" name="Text 21"/>
          <p:cNvSpPr/>
          <p:nvPr/>
        </p:nvSpPr>
        <p:spPr>
          <a:xfrm>
            <a:off x="9897427" y="5630108"/>
            <a:ext cx="36817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Course enrollment</a:t>
            </a:r>
            <a:endParaRPr lang="en-US" sz="1750" dirty="0"/>
          </a:p>
        </p:txBody>
      </p:sp>
      <p:sp>
        <p:nvSpPr>
          <p:cNvPr id="27" name="Text 22"/>
          <p:cNvSpPr/>
          <p:nvPr/>
        </p:nvSpPr>
        <p:spPr>
          <a:xfrm>
            <a:off x="9897427" y="6072307"/>
            <a:ext cx="36817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Message admin/faculty</a:t>
            </a:r>
            <a:endParaRPr lang="en-US" sz="175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A1315B2-54AA-A778-9B19-ADEB35AD82A1}"/>
              </a:ext>
            </a:extLst>
          </p:cNvPr>
          <p:cNvSpPr/>
          <p:nvPr/>
        </p:nvSpPr>
        <p:spPr>
          <a:xfrm>
            <a:off x="12609095" y="7555430"/>
            <a:ext cx="2021305" cy="6015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22565" y="411361"/>
            <a:ext cx="6898243" cy="466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50"/>
              </a:lnSpc>
              <a:buNone/>
            </a:pPr>
            <a:r>
              <a:rPr lang="en-US" sz="290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Secure &amp; Standardized User Interaction</a:t>
            </a:r>
            <a:endParaRPr lang="en-US" sz="2900" dirty="0"/>
          </a:p>
        </p:txBody>
      </p:sp>
      <p:sp>
        <p:nvSpPr>
          <p:cNvPr id="3" name="Text 1"/>
          <p:cNvSpPr/>
          <p:nvPr/>
        </p:nvSpPr>
        <p:spPr>
          <a:xfrm>
            <a:off x="522565" y="1102043"/>
            <a:ext cx="13585269" cy="2388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Every user journey follows a consistent, secure process of authentication, authorization, and content delivery.</a:t>
            </a:r>
            <a:endParaRPr lang="en-US" sz="11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565" y="1508879"/>
            <a:ext cx="746641" cy="895945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418511" y="1658183"/>
            <a:ext cx="1866662" cy="2333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Login Request</a:t>
            </a:r>
            <a:endParaRPr lang="en-US" sz="1450" dirty="0"/>
          </a:p>
        </p:txBody>
      </p:sp>
      <p:sp>
        <p:nvSpPr>
          <p:cNvPr id="6" name="Text 3"/>
          <p:cNvSpPr/>
          <p:nvPr/>
        </p:nvSpPr>
        <p:spPr>
          <a:xfrm>
            <a:off x="1418511" y="1981081"/>
            <a:ext cx="12689324" cy="2388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User initiates login.</a:t>
            </a:r>
            <a:endParaRPr lang="en-US" sz="11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565" y="2404824"/>
            <a:ext cx="746641" cy="895945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418511" y="2554129"/>
            <a:ext cx="1974890" cy="2333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Credential Verification</a:t>
            </a:r>
            <a:endParaRPr lang="en-US" sz="1450" dirty="0"/>
          </a:p>
        </p:txBody>
      </p:sp>
      <p:sp>
        <p:nvSpPr>
          <p:cNvPr id="9" name="Text 5"/>
          <p:cNvSpPr/>
          <p:nvPr/>
        </p:nvSpPr>
        <p:spPr>
          <a:xfrm>
            <a:off x="1418511" y="2877026"/>
            <a:ext cx="12689324" cy="2388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System verifies user credentials.</a:t>
            </a:r>
            <a:endParaRPr lang="en-US" sz="11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2565" y="3300770"/>
            <a:ext cx="746641" cy="895945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418511" y="3450074"/>
            <a:ext cx="2330529" cy="2333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Session Validation &amp; RBAC</a:t>
            </a:r>
            <a:endParaRPr lang="en-US" sz="1450" dirty="0"/>
          </a:p>
        </p:txBody>
      </p:sp>
      <p:sp>
        <p:nvSpPr>
          <p:cNvPr id="12" name="Text 7"/>
          <p:cNvSpPr/>
          <p:nvPr/>
        </p:nvSpPr>
        <p:spPr>
          <a:xfrm>
            <a:off x="1418511" y="3772972"/>
            <a:ext cx="12689324" cy="2388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Session validation and role-based access control.</a:t>
            </a:r>
            <a:endParaRPr lang="en-US" sz="115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2565" y="4196715"/>
            <a:ext cx="746641" cy="895945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418511" y="4346019"/>
            <a:ext cx="1866662" cy="2333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Content Delivery</a:t>
            </a:r>
            <a:endParaRPr lang="en-US" sz="1450" dirty="0"/>
          </a:p>
        </p:txBody>
      </p:sp>
      <p:sp>
        <p:nvSpPr>
          <p:cNvPr id="15" name="Text 9"/>
          <p:cNvSpPr/>
          <p:nvPr/>
        </p:nvSpPr>
        <p:spPr>
          <a:xfrm>
            <a:off x="1418511" y="4668917"/>
            <a:ext cx="12689324" cy="2388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Authorized content is loaded and rendered.</a:t>
            </a:r>
            <a:endParaRPr lang="en-US" sz="1150" dirty="0"/>
          </a:p>
        </p:txBody>
      </p:sp>
      <p:pic>
        <p:nvPicPr>
          <p:cNvPr id="1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06572" y="5260658"/>
            <a:ext cx="6617256" cy="2557463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5A167661-D137-109B-E978-828C76D1F2DF}"/>
              </a:ext>
            </a:extLst>
          </p:cNvPr>
          <p:cNvSpPr/>
          <p:nvPr/>
        </p:nvSpPr>
        <p:spPr>
          <a:xfrm>
            <a:off x="12609095" y="7555430"/>
            <a:ext cx="2021305" cy="6015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683669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9924" y="268367"/>
            <a:ext cx="4410551" cy="2146935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51403" y="3273981"/>
            <a:ext cx="9456777" cy="6709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420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Decoupled Microservice Architecture</a:t>
            </a:r>
            <a:endParaRPr lang="en-US" sz="4200" dirty="0"/>
          </a:p>
        </p:txBody>
      </p:sp>
      <p:sp>
        <p:nvSpPr>
          <p:cNvPr id="5" name="Text 1"/>
          <p:cNvSpPr/>
          <p:nvPr/>
        </p:nvSpPr>
        <p:spPr>
          <a:xfrm>
            <a:off x="751403" y="4266843"/>
            <a:ext cx="13127593" cy="3433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System logic is decoupled into distinct, independently manageable services for modularity and scalability.</a:t>
            </a:r>
            <a:endParaRPr lang="en-US" sz="1650" dirty="0"/>
          </a:p>
        </p:txBody>
      </p:sp>
      <p:sp>
        <p:nvSpPr>
          <p:cNvPr id="6" name="Shape 2"/>
          <p:cNvSpPr/>
          <p:nvPr/>
        </p:nvSpPr>
        <p:spPr>
          <a:xfrm>
            <a:off x="751403" y="4851678"/>
            <a:ext cx="4232672" cy="2789515"/>
          </a:xfrm>
          <a:prstGeom prst="roundRect">
            <a:avLst>
              <a:gd name="adj" fmla="val 3233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  <p:txBody>
          <a:bodyPr/>
          <a:lstStyle/>
          <a:p>
            <a:endParaRPr lang="en-PK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3693" y="5073968"/>
            <a:ext cx="644009" cy="644009"/>
          </a:xfrm>
          <a:prstGeom prst="rect">
            <a:avLst/>
          </a:prstGeom>
        </p:spPr>
      </p:pic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50739" y="5251013"/>
            <a:ext cx="289798" cy="289798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973693" y="5932646"/>
            <a:ext cx="3322915" cy="3353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User Management Service</a:t>
            </a:r>
            <a:endParaRPr lang="en-US" sz="2100" dirty="0"/>
          </a:p>
        </p:txBody>
      </p:sp>
      <p:sp>
        <p:nvSpPr>
          <p:cNvPr id="10" name="Text 4"/>
          <p:cNvSpPr/>
          <p:nvPr/>
        </p:nvSpPr>
        <p:spPr>
          <a:xfrm>
            <a:off x="973693" y="6396752"/>
            <a:ext cx="3788093" cy="6867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Handles user identity, authentication, and profiles.</a:t>
            </a:r>
            <a:endParaRPr lang="en-US" sz="1650" dirty="0"/>
          </a:p>
        </p:txBody>
      </p:sp>
      <p:sp>
        <p:nvSpPr>
          <p:cNvPr id="11" name="Shape 5"/>
          <p:cNvSpPr/>
          <p:nvPr/>
        </p:nvSpPr>
        <p:spPr>
          <a:xfrm>
            <a:off x="5198745" y="4851678"/>
            <a:ext cx="4232791" cy="2789515"/>
          </a:xfrm>
          <a:prstGeom prst="roundRect">
            <a:avLst>
              <a:gd name="adj" fmla="val 3233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  <p:txBody>
          <a:bodyPr/>
          <a:lstStyle/>
          <a:p>
            <a:endParaRPr lang="en-PK"/>
          </a:p>
        </p:txBody>
      </p:sp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21035" y="5073968"/>
            <a:ext cx="644009" cy="644009"/>
          </a:xfrm>
          <a:prstGeom prst="rect">
            <a:avLst/>
          </a:prstGeom>
        </p:spPr>
      </p:pic>
      <p:pic>
        <p:nvPicPr>
          <p:cNvPr id="13" name="Image 5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598081" y="5251013"/>
            <a:ext cx="289798" cy="289798"/>
          </a:xfrm>
          <a:prstGeom prst="rect">
            <a:avLst/>
          </a:prstGeom>
        </p:spPr>
      </p:pic>
      <p:sp>
        <p:nvSpPr>
          <p:cNvPr id="14" name="Text 6"/>
          <p:cNvSpPr/>
          <p:nvPr/>
        </p:nvSpPr>
        <p:spPr>
          <a:xfrm>
            <a:off x="5421035" y="5932646"/>
            <a:ext cx="3788212" cy="6707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Academic &amp; Messaging Service</a:t>
            </a:r>
            <a:endParaRPr lang="en-US" sz="2100" dirty="0"/>
          </a:p>
        </p:txBody>
      </p:sp>
      <p:sp>
        <p:nvSpPr>
          <p:cNvPr id="15" name="Text 7"/>
          <p:cNvSpPr/>
          <p:nvPr/>
        </p:nvSpPr>
        <p:spPr>
          <a:xfrm>
            <a:off x="5421035" y="6732151"/>
            <a:ext cx="3788212" cy="6867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Manages course data, grades, and internal communication.</a:t>
            </a:r>
            <a:endParaRPr lang="en-US" sz="1650" dirty="0"/>
          </a:p>
        </p:txBody>
      </p:sp>
      <p:sp>
        <p:nvSpPr>
          <p:cNvPr id="16" name="Shape 8"/>
          <p:cNvSpPr/>
          <p:nvPr/>
        </p:nvSpPr>
        <p:spPr>
          <a:xfrm>
            <a:off x="9646206" y="4851678"/>
            <a:ext cx="4232791" cy="2789515"/>
          </a:xfrm>
          <a:prstGeom prst="roundRect">
            <a:avLst>
              <a:gd name="adj" fmla="val 3233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  <p:txBody>
          <a:bodyPr/>
          <a:lstStyle/>
          <a:p>
            <a:endParaRPr lang="en-PK"/>
          </a:p>
        </p:txBody>
      </p:sp>
      <p:pic>
        <p:nvPicPr>
          <p:cNvPr id="17" name="Image 6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868495" y="5073968"/>
            <a:ext cx="644009" cy="644009"/>
          </a:xfrm>
          <a:prstGeom prst="rect">
            <a:avLst/>
          </a:prstGeom>
        </p:spPr>
      </p:pic>
      <p:pic>
        <p:nvPicPr>
          <p:cNvPr id="18" name="Image 7" descr="preencoded.png"/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045541" y="5251013"/>
            <a:ext cx="289798" cy="289798"/>
          </a:xfrm>
          <a:prstGeom prst="rect">
            <a:avLst/>
          </a:prstGeom>
        </p:spPr>
      </p:pic>
      <p:sp>
        <p:nvSpPr>
          <p:cNvPr id="19" name="Text 9"/>
          <p:cNvSpPr/>
          <p:nvPr/>
        </p:nvSpPr>
        <p:spPr>
          <a:xfrm>
            <a:off x="9868495" y="5932646"/>
            <a:ext cx="3372326" cy="3353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Course Enrollment Service</a:t>
            </a:r>
            <a:endParaRPr lang="en-US" sz="2100" dirty="0"/>
          </a:p>
        </p:txBody>
      </p:sp>
      <p:sp>
        <p:nvSpPr>
          <p:cNvPr id="20" name="Text 10"/>
          <p:cNvSpPr/>
          <p:nvPr/>
        </p:nvSpPr>
        <p:spPr>
          <a:xfrm>
            <a:off x="9868495" y="6396752"/>
            <a:ext cx="3788212" cy="6867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Manages student course registration logic and process.</a:t>
            </a:r>
            <a:endParaRPr lang="en-US" sz="165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5EA33CA-1ED2-118E-9CE5-DCD6B014147D}"/>
              </a:ext>
            </a:extLst>
          </p:cNvPr>
          <p:cNvSpPr/>
          <p:nvPr/>
        </p:nvSpPr>
        <p:spPr>
          <a:xfrm>
            <a:off x="12609095" y="7641193"/>
            <a:ext cx="2021305" cy="5158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7488" y="2722959"/>
            <a:ext cx="4919305" cy="2783562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3790" y="746760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Efficient Core Engine: Traffic &amp; Data Flow</a:t>
            </a:r>
            <a:endParaRPr lang="en-US" sz="4450" dirty="0"/>
          </a:p>
        </p:txBody>
      </p:sp>
      <p:sp>
        <p:nvSpPr>
          <p:cNvPr id="5" name="Text 1"/>
          <p:cNvSpPr/>
          <p:nvPr/>
        </p:nvSpPr>
        <p:spPr>
          <a:xfrm>
            <a:off x="793790" y="2504480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Incoming requests are handled by a high-performance routing and application stack, using a hybrid storage model.</a:t>
            </a:r>
            <a:endParaRPr lang="en-US" sz="1750" dirty="0"/>
          </a:p>
        </p:txBody>
      </p:sp>
      <p:sp>
        <p:nvSpPr>
          <p:cNvPr id="6" name="Text 2"/>
          <p:cNvSpPr/>
          <p:nvPr/>
        </p:nvSpPr>
        <p:spPr>
          <a:xfrm>
            <a:off x="793790" y="371225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Nginx Traffic Routing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793790" y="4293394"/>
            <a:ext cx="35015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Entry point for efficient routing of HTTP traffic to the web application.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793790" y="5608915"/>
            <a:ext cx="286202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PHP Web Application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793790" y="6190059"/>
            <a:ext cx="35015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Core engine processing business logic and interacting with data stores.</a:t>
            </a:r>
            <a:endParaRPr lang="en-US" sz="1750" dirty="0"/>
          </a:p>
        </p:txBody>
      </p:sp>
      <p:sp>
        <p:nvSpPr>
          <p:cNvPr id="10" name="Text 6"/>
          <p:cNvSpPr/>
          <p:nvPr/>
        </p:nvSpPr>
        <p:spPr>
          <a:xfrm>
            <a:off x="4856321" y="3712250"/>
            <a:ext cx="317968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Hybrid Storage Solution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4856321" y="4293394"/>
            <a:ext cx="35015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MySQL Database:</a:t>
            </a: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Persistent storage for critical data (users, courses, grades).</a:t>
            </a:r>
            <a:endParaRPr lang="en-US" sz="1750" dirty="0"/>
          </a:p>
        </p:txBody>
      </p:sp>
      <p:sp>
        <p:nvSpPr>
          <p:cNvPr id="12" name="Text 8"/>
          <p:cNvSpPr/>
          <p:nvPr/>
        </p:nvSpPr>
        <p:spPr>
          <a:xfrm>
            <a:off x="4856321" y="5461397"/>
            <a:ext cx="3501509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Redis for Session Storage:</a:t>
            </a: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High-speed, in-memory cache for session management and authentication.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40644"/>
            <a:ext cx="1161168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Scalable, Serverless AWS Cloud Foundation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389584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ITU NovaNexus is deployed in us-east-1 AWS region, leveraging multi-AZ, serverless architecture for high availability, fault tolerance, and automatic scaling.</a:t>
            </a:r>
            <a:endParaRPr lang="en-US" sz="17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3790" y="3370540"/>
            <a:ext cx="566976" cy="566976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644253" y="3505200"/>
            <a:ext cx="355889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Traffic Entry &amp; Distribution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644253" y="3995618"/>
            <a:ext cx="552914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Internet Gateway and Public ALB distribute traffic across AZs using path-based routing.</a:t>
            </a:r>
            <a:endParaRPr lang="en-US" sz="17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56884" y="3370540"/>
            <a:ext cx="566976" cy="566976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8307348" y="35052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Managed Data Layer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8307348" y="3995618"/>
            <a:ext cx="552926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Multi-AZ Amazon RDS (MySQL) for persistent data and Amazon ElastiCache (Redis) for high-speed caching.</a:t>
            </a:r>
            <a:endParaRPr lang="en-US" sz="17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93790" y="5537954"/>
            <a:ext cx="566976" cy="566976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644253" y="567261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Scalable Compute</a:t>
            </a:r>
            <a:endParaRPr lang="en-US" sz="2200" dirty="0"/>
          </a:p>
        </p:txBody>
      </p:sp>
      <p:sp>
        <p:nvSpPr>
          <p:cNvPr id="12" name="Text 7"/>
          <p:cNvSpPr/>
          <p:nvPr/>
        </p:nvSpPr>
        <p:spPr>
          <a:xfrm>
            <a:off x="1644253" y="6163032"/>
            <a:ext cx="552914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Microservices run as Docker containers orchestrated by Amazon ECS with Fargate for serverless scaling.</a:t>
            </a:r>
            <a:endParaRPr lang="en-US" sz="175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456884" y="5537954"/>
            <a:ext cx="566976" cy="566976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8307348" y="567261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Network &amp; Security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8307348" y="6163032"/>
            <a:ext cx="552926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Stack within VPC, private subnets for services, bastion host for SSH access.</a:t>
            </a:r>
            <a:endParaRPr lang="en-US" sz="175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9358138-A85E-C92F-6E39-B45460395065}"/>
              </a:ext>
            </a:extLst>
          </p:cNvPr>
          <p:cNvSpPr/>
          <p:nvPr/>
        </p:nvSpPr>
        <p:spPr>
          <a:xfrm>
            <a:off x="12609095" y="7555430"/>
            <a:ext cx="2021305" cy="6015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381369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3200" y="520065"/>
            <a:ext cx="9144000" cy="134112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66750" y="3056096"/>
            <a:ext cx="8727281" cy="5953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50"/>
              </a:lnSpc>
              <a:buNone/>
            </a:pPr>
            <a:r>
              <a:rPr lang="en-US" sz="375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CI/CD Pipeline Automates Deployment</a:t>
            </a:r>
            <a:endParaRPr lang="en-US" sz="3750" dirty="0"/>
          </a:p>
        </p:txBody>
      </p:sp>
      <p:sp>
        <p:nvSpPr>
          <p:cNvPr id="5" name="Text 1"/>
          <p:cNvSpPr/>
          <p:nvPr/>
        </p:nvSpPr>
        <p:spPr>
          <a:xfrm>
            <a:off x="666750" y="3937159"/>
            <a:ext cx="13296900" cy="304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 fully automated Continuous Integration and Continuous Deployment (CI/CD) pipeline ensures rapid and reliable updates via GitHub Actions.</a:t>
            </a:r>
            <a:endParaRPr lang="en-US" sz="1500" dirty="0"/>
          </a:p>
        </p:txBody>
      </p:sp>
      <p:sp>
        <p:nvSpPr>
          <p:cNvPr id="6" name="Text 2"/>
          <p:cNvSpPr/>
          <p:nvPr/>
        </p:nvSpPr>
        <p:spPr>
          <a:xfrm>
            <a:off x="666750" y="4456271"/>
            <a:ext cx="190500" cy="238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5B5F71"/>
                </a:solidFill>
                <a:latin typeface="Instrument Sans Light" pitchFamily="34" charset="0"/>
                <a:ea typeface="Instrument Sans Light" pitchFamily="34" charset="-122"/>
                <a:cs typeface="Instrument Sans Light" pitchFamily="34" charset="-120"/>
              </a:rPr>
              <a:t>01</a:t>
            </a:r>
            <a:endParaRPr lang="en-US" sz="15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750" y="4757261"/>
            <a:ext cx="6553200" cy="2286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66750" y="4898231"/>
            <a:ext cx="2381369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Code Push</a:t>
            </a:r>
            <a:endParaRPr lang="en-US" sz="1850" dirty="0"/>
          </a:p>
        </p:txBody>
      </p:sp>
      <p:sp>
        <p:nvSpPr>
          <p:cNvPr id="9" name="Text 4"/>
          <p:cNvSpPr/>
          <p:nvPr/>
        </p:nvSpPr>
        <p:spPr>
          <a:xfrm>
            <a:off x="666750" y="5310188"/>
            <a:ext cx="6553200" cy="304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Developers push source code changes to GitHub.</a:t>
            </a:r>
            <a:endParaRPr lang="en-US" sz="1500" dirty="0"/>
          </a:p>
        </p:txBody>
      </p:sp>
      <p:sp>
        <p:nvSpPr>
          <p:cNvPr id="10" name="Text 5"/>
          <p:cNvSpPr/>
          <p:nvPr/>
        </p:nvSpPr>
        <p:spPr>
          <a:xfrm>
            <a:off x="7410450" y="4456271"/>
            <a:ext cx="190500" cy="238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5B5F71"/>
                </a:solidFill>
                <a:latin typeface="Instrument Sans Light" pitchFamily="34" charset="0"/>
                <a:ea typeface="Instrument Sans Light" pitchFamily="34" charset="-122"/>
                <a:cs typeface="Instrument Sans Light" pitchFamily="34" charset="-120"/>
              </a:rPr>
              <a:t>02</a:t>
            </a:r>
            <a:endParaRPr lang="en-US" sz="150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0450" y="4757261"/>
            <a:ext cx="6553200" cy="22860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7410450" y="4898231"/>
            <a:ext cx="2381369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Build Docker Images</a:t>
            </a:r>
            <a:endParaRPr lang="en-US" sz="1850" dirty="0"/>
          </a:p>
        </p:txBody>
      </p:sp>
      <p:sp>
        <p:nvSpPr>
          <p:cNvPr id="13" name="Text 7"/>
          <p:cNvSpPr/>
          <p:nvPr/>
        </p:nvSpPr>
        <p:spPr>
          <a:xfrm>
            <a:off x="7410450" y="5310188"/>
            <a:ext cx="6553200" cy="304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GitHub Actions workflow builds Docker images for services.</a:t>
            </a:r>
            <a:endParaRPr lang="en-US" sz="1500" dirty="0"/>
          </a:p>
        </p:txBody>
      </p:sp>
      <p:sp>
        <p:nvSpPr>
          <p:cNvPr id="14" name="Text 8"/>
          <p:cNvSpPr/>
          <p:nvPr/>
        </p:nvSpPr>
        <p:spPr>
          <a:xfrm>
            <a:off x="666750" y="5948363"/>
            <a:ext cx="190500" cy="238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5B5F71"/>
                </a:solidFill>
                <a:latin typeface="Instrument Sans Light" pitchFamily="34" charset="0"/>
                <a:ea typeface="Instrument Sans Light" pitchFamily="34" charset="-122"/>
                <a:cs typeface="Instrument Sans Light" pitchFamily="34" charset="-120"/>
              </a:rPr>
              <a:t>03</a:t>
            </a:r>
            <a:endParaRPr lang="en-US" sz="150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750" y="6230303"/>
            <a:ext cx="6553200" cy="22860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666750" y="6390323"/>
            <a:ext cx="2381369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Store Images</a:t>
            </a:r>
            <a:endParaRPr lang="en-US" sz="1850" dirty="0"/>
          </a:p>
        </p:txBody>
      </p:sp>
      <p:sp>
        <p:nvSpPr>
          <p:cNvPr id="17" name="Text 10"/>
          <p:cNvSpPr/>
          <p:nvPr/>
        </p:nvSpPr>
        <p:spPr>
          <a:xfrm>
            <a:off x="666750" y="6802279"/>
            <a:ext cx="6553200" cy="304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Built Docker images are pushed to Amazon ECR.</a:t>
            </a:r>
            <a:endParaRPr lang="en-US" sz="1500" dirty="0"/>
          </a:p>
        </p:txBody>
      </p:sp>
      <p:sp>
        <p:nvSpPr>
          <p:cNvPr id="18" name="Text 11"/>
          <p:cNvSpPr/>
          <p:nvPr/>
        </p:nvSpPr>
        <p:spPr>
          <a:xfrm>
            <a:off x="7410450" y="5948363"/>
            <a:ext cx="190500" cy="238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5B5F71"/>
                </a:solidFill>
                <a:latin typeface="Instrument Sans Light" pitchFamily="34" charset="0"/>
                <a:ea typeface="Instrument Sans Light" pitchFamily="34" charset="-122"/>
                <a:cs typeface="Instrument Sans Light" pitchFamily="34" charset="-120"/>
              </a:rPr>
              <a:t>04</a:t>
            </a:r>
            <a:endParaRPr lang="en-US" sz="1500" dirty="0"/>
          </a:p>
        </p:txBody>
      </p:sp>
      <p:pic>
        <p:nvPicPr>
          <p:cNvPr id="19" name="Image 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0450" y="6230303"/>
            <a:ext cx="6553200" cy="22860"/>
          </a:xfrm>
          <a:prstGeom prst="rect">
            <a:avLst/>
          </a:prstGeom>
        </p:spPr>
      </p:pic>
      <p:sp>
        <p:nvSpPr>
          <p:cNvPr id="20" name="Text 12"/>
          <p:cNvSpPr/>
          <p:nvPr/>
        </p:nvSpPr>
        <p:spPr>
          <a:xfrm>
            <a:off x="7410450" y="6390323"/>
            <a:ext cx="2381369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Deploy New Version</a:t>
            </a:r>
            <a:endParaRPr lang="en-US" sz="1850" dirty="0"/>
          </a:p>
        </p:txBody>
      </p:sp>
      <p:sp>
        <p:nvSpPr>
          <p:cNvPr id="21" name="Text 13"/>
          <p:cNvSpPr/>
          <p:nvPr/>
        </p:nvSpPr>
        <p:spPr>
          <a:xfrm>
            <a:off x="7410450" y="6802279"/>
            <a:ext cx="65532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Workflow triggers an update to Amazon ECS services, deploying the new application.</a:t>
            </a:r>
            <a:endParaRPr lang="en-US" sz="150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143B847-ECAB-59D5-8D17-AE0FBED0FF06}"/>
              </a:ext>
            </a:extLst>
          </p:cNvPr>
          <p:cNvSpPr/>
          <p:nvPr/>
        </p:nvSpPr>
        <p:spPr>
          <a:xfrm>
            <a:off x="12609095" y="7555430"/>
            <a:ext cx="2021305" cy="6015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</TotalTime>
  <Words>797</Words>
  <Application>Microsoft Office PowerPoint</Application>
  <PresentationFormat>Custom</PresentationFormat>
  <Paragraphs>135</Paragraphs>
  <Slides>12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2" baseType="lpstr">
      <vt:lpstr>Instrument Sans Semi Bold</vt:lpstr>
      <vt:lpstr>Instrument Sans Medium</vt:lpstr>
      <vt:lpstr>Calibri</vt:lpstr>
      <vt:lpstr>Instrument Sans Light</vt:lpstr>
      <vt:lpstr>Arial</vt:lpstr>
      <vt:lpstr>Arial MT</vt:lpstr>
      <vt:lpstr>Times New Roman</vt:lpstr>
      <vt:lpstr>Consolas</vt:lpstr>
      <vt:lpstr>Cambria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Conclusion: A Transformative, Future-Ready System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Laptop</dc:creator>
  <cp:lastModifiedBy>03-134212-050</cp:lastModifiedBy>
  <cp:revision>3</cp:revision>
  <dcterms:created xsi:type="dcterms:W3CDTF">2026-01-04T18:14:12Z</dcterms:created>
  <dcterms:modified xsi:type="dcterms:W3CDTF">2026-01-04T19:23:14Z</dcterms:modified>
</cp:coreProperties>
</file>